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1" r:id="rId3"/>
    <p:sldId id="257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8" r:id="rId12"/>
    <p:sldId id="289" r:id="rId13"/>
    <p:sldId id="290" r:id="rId14"/>
    <p:sldId id="311" r:id="rId15"/>
    <p:sldId id="291" r:id="rId16"/>
    <p:sldId id="292" r:id="rId17"/>
    <p:sldId id="294" r:id="rId18"/>
    <p:sldId id="310" r:id="rId19"/>
    <p:sldId id="309" r:id="rId20"/>
    <p:sldId id="295" r:id="rId21"/>
    <p:sldId id="296" r:id="rId22"/>
    <p:sldId id="302" r:id="rId23"/>
    <p:sldId id="299" r:id="rId24"/>
    <p:sldId id="303" r:id="rId25"/>
    <p:sldId id="304" r:id="rId26"/>
    <p:sldId id="286" r:id="rId27"/>
    <p:sldId id="263" r:id="rId28"/>
    <p:sldId id="298" r:id="rId29"/>
    <p:sldId id="305" r:id="rId30"/>
    <p:sldId id="269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2" d="100"/>
          <a:sy n="92" d="100"/>
        </p:scale>
        <p:origin x="48" y="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551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1715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1193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4098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11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364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520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743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2354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1514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56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CA654-4805-4DB1-BD1F-EE87453E5B51}" type="datetimeFigureOut">
              <a:rPr lang="en-GB" smtClean="0"/>
              <a:t>12/10/2022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AEC73-0E02-460E-9007-D50C47C91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679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22A87A-090A-60A9-ADA4-86B7D510AB13}"/>
              </a:ext>
            </a:extLst>
          </p:cNvPr>
          <p:cNvSpPr txBox="1"/>
          <p:nvPr/>
        </p:nvSpPr>
        <p:spPr>
          <a:xfrm>
            <a:off x="1390650" y="2489200"/>
            <a:ext cx="104775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m-KH" sz="3200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hmer OS Muol Light" panose="02000500000000020004" pitchFamily="2" charset="0"/>
                <a:cs typeface="Khmer OS Muol Light" panose="02000500000000020004" pitchFamily="2" charset="0"/>
              </a:rPr>
              <a:t>សិក្ខាសាលាតម្រង់ទិសស្ដីពី</a:t>
            </a:r>
          </a:p>
          <a:p>
            <a:pPr algn="ctr">
              <a:lnSpc>
                <a:spcPct val="150000"/>
              </a:lnSpc>
            </a:pPr>
            <a:r>
              <a:rPr lang="km-KH" sz="3200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hmer OS Muol Light" panose="02000500000000020004" pitchFamily="2" charset="0"/>
                <a:cs typeface="Khmer OS Muol Light" panose="02000500000000020004" pitchFamily="2" charset="0"/>
              </a:rPr>
              <a:t>ការៀបចំផែនការប្រតិបត្តិប្រចាំឆ្នាំ២០២៣ </a:t>
            </a:r>
          </a:p>
          <a:p>
            <a:pPr algn="ctr">
              <a:lnSpc>
                <a:spcPct val="150000"/>
              </a:lnSpc>
            </a:pPr>
            <a:r>
              <a:rPr lang="km-KH" sz="3200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hmer OS Muol Light" panose="02000500000000020004" pitchFamily="2" charset="0"/>
                <a:cs typeface="Khmer OS Muol Light" panose="02000500000000020004" pitchFamily="2" charset="0"/>
              </a:rPr>
              <a:t>ថ្នាក់រាជធានី ខេត្ត</a:t>
            </a:r>
            <a:endParaRPr lang="en-US" sz="3200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hmer OS Muol Light" panose="02000500000000020004" pitchFamily="2" charset="0"/>
              <a:cs typeface="Khmer OS Muol Light" panose="02000500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04C967-E20A-A5D8-A781-7A8B3C9B2B21}"/>
              </a:ext>
            </a:extLst>
          </p:cNvPr>
          <p:cNvSpPr txBox="1"/>
          <p:nvPr/>
        </p:nvSpPr>
        <p:spPr>
          <a:xfrm>
            <a:off x="4057650" y="5029200"/>
            <a:ext cx="5143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sz="4800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ខែតុលា ឆ្នាំ២០២២</a:t>
            </a:r>
            <a:endParaRPr lang="en-US" sz="4800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635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197EFBC8-2EC5-4F2B-131F-BE91F862DF6E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457200"/>
            <a:ext cx="8153400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a-ES" sz="2800" dirty="0">
                <a:solidFill>
                  <a:srgbClr val="0000CC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រចនាសម្ព័ន្ធនៃផែនការប្រតិបត្តិប្រចាំឆ្នាំ</a:t>
            </a:r>
            <a:r>
              <a:rPr lang="km-KH" sz="2800" dirty="0">
                <a:solidFill>
                  <a:srgbClr val="0000CC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endParaRPr lang="en-US" sz="2800" dirty="0">
              <a:solidFill>
                <a:srgbClr val="0000CC"/>
              </a:solidFill>
              <a:latin typeface="Khmer OS Muol Light" pitchFamily="2" charset="0"/>
              <a:ea typeface="Khmer OS Muol Light" pitchFamily="2" charset="0"/>
              <a:cs typeface="Khmer OS Muol Light" pitchFamily="2" charset="0"/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8986A8BB-D43F-EB4E-E951-8A6DE204ABAE}"/>
              </a:ext>
            </a:extLst>
          </p:cNvPr>
          <p:cNvSpPr txBox="1">
            <a:spLocks noChangeArrowheads="1"/>
          </p:cNvSpPr>
          <p:nvPr/>
        </p:nvSpPr>
        <p:spPr>
          <a:xfrm>
            <a:off x="533401" y="1500188"/>
            <a:ext cx="8305800" cy="4138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5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AutoNum type="arabicPeriod"/>
            </a:pPr>
            <a:r>
              <a:rPr lang="ca-ES" sz="24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អារម្ភកថា</a:t>
            </a:r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AutoNum type="arabicPeriod"/>
            </a:pPr>
            <a:r>
              <a:rPr lang="ca-ES" sz="24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មាតិកា</a:t>
            </a:r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AutoNum type="arabicPeriod"/>
            </a:pPr>
            <a:r>
              <a:rPr lang="ca-ES" sz="24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គោលបំណង</a:t>
            </a:r>
            <a:endParaRPr lang="km-KH" sz="2400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AutoNum type="arabicPeriod"/>
            </a:pPr>
            <a:r>
              <a:rPr lang="km-KH" sz="24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តារាងផែនការ</a:t>
            </a:r>
            <a:r>
              <a:rPr lang="ca-ES" sz="24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ប្រតិបត្តិប្រចាំឆ្នាំ២០</a:t>
            </a:r>
            <a:r>
              <a:rPr lang="km-KH" sz="24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២៣ តាមកម្មវិធី និងអនុវកម្មវិធី</a:t>
            </a:r>
            <a:endParaRPr lang="ca-ES" sz="2400" dirty="0">
              <a:solidFill>
                <a:srgbClr val="FF0000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AutoNum type="arabicPeriod"/>
            </a:pPr>
            <a:r>
              <a:rPr lang="ca-ES" sz="2400" b="1" dirty="0">
                <a:solidFill>
                  <a:srgbClr val="00B050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តារាង</a:t>
            </a:r>
            <a:r>
              <a:rPr lang="km-KH" sz="2400" b="1" dirty="0">
                <a:solidFill>
                  <a:srgbClr val="00B050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ផែនការប្រតិបត្តិប្រចាំឆ្នាំ២០២៣ តាមអនុវិស័យ </a:t>
            </a:r>
            <a:endParaRPr lang="en-GB" sz="2400" b="1" dirty="0">
              <a:solidFill>
                <a:srgbClr val="00B050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452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2333DFED-1302-38A8-93CC-01649B4D112F}"/>
              </a:ext>
            </a:extLst>
          </p:cNvPr>
          <p:cNvSpPr txBox="1">
            <a:spLocks noChangeArrowheads="1"/>
          </p:cNvSpPr>
          <p:nvPr/>
        </p:nvSpPr>
        <p:spPr>
          <a:xfrm>
            <a:off x="1943100" y="2171700"/>
            <a:ext cx="8305800" cy="144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None/>
            </a:pPr>
            <a:r>
              <a:rPr lang="ca-ES" sz="2400" dirty="0">
                <a:solidFill>
                  <a:srgbClr val="0000CC"/>
                </a:solidFill>
                <a:latin typeface="Khmer OS Muol Light" pitchFamily="2" charset="0"/>
                <a:ea typeface="Khmer OS" pitchFamily="2" charset="0"/>
                <a:cs typeface="Khmer OS Muol Light" pitchFamily="2" charset="0"/>
              </a:rPr>
              <a:t>តារាង</a:t>
            </a:r>
            <a:r>
              <a:rPr lang="km-KH" sz="2400" dirty="0">
                <a:solidFill>
                  <a:srgbClr val="0000CC"/>
                </a:solidFill>
                <a:latin typeface="Khmer OS Muol Light" pitchFamily="2" charset="0"/>
                <a:ea typeface="Khmer OS" pitchFamily="2" charset="0"/>
                <a:cs typeface="Khmer OS Muol Light" pitchFamily="2" charset="0"/>
              </a:rPr>
              <a:t>ផែនការប្រតិបត្តិប្រចាំឆ្នាំ២០២៣ </a:t>
            </a:r>
          </a:p>
          <a:p>
            <a:pPr marL="0" indent="0" algn="ctr">
              <a:lnSpc>
                <a:spcPct val="15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None/>
            </a:pPr>
            <a:r>
              <a:rPr lang="km-KH" sz="2400" dirty="0">
                <a:solidFill>
                  <a:srgbClr val="0000CC"/>
                </a:solidFill>
                <a:latin typeface="Khmer OS Muol Light" pitchFamily="2" charset="0"/>
                <a:ea typeface="Khmer OS" pitchFamily="2" charset="0"/>
                <a:cs typeface="Khmer OS Muol Light" pitchFamily="2" charset="0"/>
              </a:rPr>
              <a:t>តាមកម្មវិធី និងអនុកម្មវិធី</a:t>
            </a:r>
            <a:endParaRPr lang="en-GB" sz="2400" dirty="0">
              <a:solidFill>
                <a:srgbClr val="0000CC"/>
              </a:solidFill>
              <a:latin typeface="Khmer OS Muol Light" pitchFamily="2" charset="0"/>
              <a:ea typeface="Khmer OS" pitchFamily="2" charset="0"/>
              <a:cs typeface="Khmer OS Muol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937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E6941294-B6C3-63E3-064C-DB7D74E10AF0}"/>
              </a:ext>
            </a:extLst>
          </p:cNvPr>
          <p:cNvSpPr txBox="1">
            <a:spLocks noChangeArrowheads="1"/>
          </p:cNvSpPr>
          <p:nvPr/>
        </p:nvSpPr>
        <p:spPr>
          <a:xfrm>
            <a:off x="755576" y="188565"/>
            <a:ext cx="8001000" cy="7921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ការបំពេញតារាងផែនការប្រតិបត្តិឆ្នាំ</a:t>
            </a:r>
            <a:r>
              <a:rPr lang="km-KH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endParaRPr lang="en-US" sz="2400" dirty="0">
              <a:solidFill>
                <a:srgbClr val="FF0000"/>
              </a:solidFill>
              <a:latin typeface="Limon R1" pitchFamily="2" charset="0"/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EBCB47DA-25B4-81D7-07CE-A46A6D2017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3" y="1285875"/>
            <a:ext cx="11206162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ca-ES" sz="2000" b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កម្មវិធី </a:t>
            </a:r>
            <a:r>
              <a:rPr lang="ca-ES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៖ </a:t>
            </a: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ជាឈ្មោះកម្មវិធី</a:t>
            </a:r>
            <a:r>
              <a:rPr lang="km-KH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របស់ថវិកាកម្មវិធី/សមិទ្ធកម្ម ឬ </a:t>
            </a: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ឈ្មោះកម្មវិធី</a:t>
            </a:r>
            <a:r>
              <a:rPr lang="km-KH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ដែលមានក្នុងផែនការយុទ្ធសាស្ត្រថវិកា ២០២៣-២០២៥ </a:t>
            </a: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ឧ. កម្មវិធីទី១</a:t>
            </a:r>
            <a:r>
              <a:rPr lang="km-KH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៖</a:t>
            </a: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ការអភិវឌ្ឍអប់រំ</a:t>
            </a:r>
            <a:r>
              <a:rPr lang="km-KH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ក្នុងប្រព័ន្ធ </a:t>
            </a: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អប់រំក្រៅប្រព័ន្ធ</a:t>
            </a:r>
            <a:r>
              <a:rPr lang="km-KH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និងមិនផ្លូវការ</a:t>
            </a: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។ </a:t>
            </a:r>
            <a:r>
              <a:rPr lang="km-KH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</a:t>
            </a: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អង្គភាពដែលមិនអនុវត្តថវិកាកម្មវិធី នឹងស្ថិតនៅក្រោមកម្មវិធីទី</a:t>
            </a:r>
            <a:r>
              <a:rPr lang="km-KH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៦</a:t>
            </a: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(កម្មវិធីផ្សេងៗ)។</a:t>
            </a:r>
            <a:endParaRPr lang="km-KH" sz="2000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SzPct val="100000"/>
              <a:buNone/>
            </a:pPr>
            <a:endParaRPr lang="ca-ES" sz="2000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ca-ES" sz="2000" b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អនុកម្មវិធី </a:t>
            </a:r>
            <a:r>
              <a:rPr lang="ca-ES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៖ </a:t>
            </a: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ជាឈ្មោះអនុកម្មវិធី</a:t>
            </a:r>
            <a:r>
              <a:rPr lang="km-KH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ដែលមានក្នុងថវិកាកម្មវិធី/សមិទ្ធកម្ម ឬ នៅក្នុងផែនការយុទ្ធសាស្រ្តថវិកា ២០២៣-២០២៥</a:t>
            </a:r>
            <a:endParaRPr lang="ca-ES" sz="2000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buSzPct val="100000"/>
              <a:buFontTx/>
              <a:buNone/>
            </a:pPr>
            <a:endParaRPr lang="ca-ES" sz="1100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SzPct val="100000"/>
              <a:buFont typeface="Wingdings" pitchFamily="2" charset="2"/>
              <a:buNone/>
            </a:pPr>
            <a:r>
              <a:rPr lang="ca-ES" sz="20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	ឧ. អនុកម្មវិធី ១.១ ការពង្រីកការអប់រំកុមារតូច។</a:t>
            </a:r>
            <a:endParaRPr lang="en-US" sz="2000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775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A9286C3D-D1C5-47E2-555C-5DC210EA314A}"/>
              </a:ext>
            </a:extLst>
          </p:cNvPr>
          <p:cNvSpPr txBox="1">
            <a:spLocks noChangeArrowheads="1"/>
          </p:cNvSpPr>
          <p:nvPr/>
        </p:nvSpPr>
        <p:spPr>
          <a:xfrm>
            <a:off x="485775" y="1036935"/>
            <a:ext cx="11296649" cy="52114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indent="-346075" algn="just">
              <a:lnSpc>
                <a:spcPct val="20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km-KH" sz="2200" b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សូចនាករ និង</a:t>
            </a:r>
            <a:r>
              <a:rPr lang="ca-ES" sz="2200" b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ចំណុចដៅប្រចាំឆ្នាំ ៖ </a:t>
            </a:r>
            <a:r>
              <a:rPr lang="ca-E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អនុកម្មវិធីនិមួយៗ ត្រូវកំណត់ចំណុចដៅប្រចាំឆ្នាំ(ស្របតាមគោលការណ៍ </a:t>
            </a:r>
            <a:r>
              <a:rPr lang="en-U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SMART) </a:t>
            </a:r>
            <a:r>
              <a:rPr lang="en-US" sz="2200" dirty="0" err="1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ដើម្បីវាស់វែង</a:t>
            </a:r>
            <a:r>
              <a:rPr lang="en-U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 </a:t>
            </a:r>
            <a:r>
              <a:rPr lang="en-US" sz="2200" dirty="0" err="1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លទ្ធផលរបស</a:t>
            </a:r>
            <a:r>
              <a:rPr lang="en-U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់</a:t>
            </a:r>
            <a:r>
              <a:rPr lang="ca-E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សកម្មភាពគោលនីមួយៗ។ </a:t>
            </a:r>
            <a:r>
              <a:rPr lang="km-KH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សូចនាករ និង</a:t>
            </a:r>
            <a:r>
              <a:rPr lang="ca-E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ចំណុចដៅប្រចាំឆ្នាំ ត្រូវឆ្លើយតបទៅនឹង</a:t>
            </a:r>
            <a:r>
              <a:rPr lang="km-KH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សូចនាករ និង</a:t>
            </a:r>
            <a:r>
              <a:rPr lang="ca-E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ចំណុចដៅនៅក្នុងផែនការយុទ្ធសាស្ត្រ</a:t>
            </a:r>
            <a:r>
              <a:rPr lang="km-KH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វិស័យអប់រំ២០១៩</a:t>
            </a:r>
            <a:r>
              <a:rPr lang="ca-E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-២០</a:t>
            </a:r>
            <a:r>
              <a:rPr lang="km-KH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២៣ របស់រាជធានី ខេត្ត ដោយពិនិត្យមើលលើរបាយការណ៍ពិនិត្យឡើងវិញពាក់កណ្តាលអាណត្តិ នៃការអនុវត្តផែនការយុទ្ធសាស្រ្តវិស័យ​អប់រំ ២០១៩-២០២៣ ព្រមទាំងផែនការយុទ្ធសាស្រ្តថវិកា២០២៣-២០២៥ និងថវិកាកម្មវិធី/សមិទ្ធកម្មឆ្នាំ២០២៣</a:t>
            </a:r>
            <a:r>
              <a:rPr lang="ca-E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។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80E042-4629-3EA0-A94C-BE8265F525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7" y="116631"/>
            <a:ext cx="10417231" cy="1245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9pPr>
          </a:lstStyle>
          <a:p>
            <a:pPr eaLnBrk="1" hangingPunct="1">
              <a:tabLst>
                <a:tab pos="1147763" algn="l"/>
              </a:tabLst>
            </a:pPr>
            <a:r>
              <a:rPr lang="en-US" sz="2400" kern="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ការបំពេញតារាងផែនការប្រតិបត្តិឆ្នាំ</a:t>
            </a:r>
            <a:r>
              <a:rPr lang="km-KH" sz="2400" kern="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r>
              <a:rPr lang="ca-ES" sz="2400" kern="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(ត)</a:t>
            </a:r>
            <a:endParaRPr lang="en-US" sz="2400" kern="0" dirty="0">
              <a:solidFill>
                <a:srgbClr val="0000FF"/>
              </a:solidFill>
              <a:latin typeface="Limon R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856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A9286C3D-D1C5-47E2-555C-5DC210EA314A}"/>
              </a:ext>
            </a:extLst>
          </p:cNvPr>
          <p:cNvSpPr txBox="1">
            <a:spLocks noChangeArrowheads="1"/>
          </p:cNvSpPr>
          <p:nvPr/>
        </p:nvSpPr>
        <p:spPr>
          <a:xfrm>
            <a:off x="472611" y="1036935"/>
            <a:ext cx="11324102" cy="52114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indent="-346075" algn="just">
              <a:lnSpc>
                <a:spcPct val="20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km-KH" sz="2200" b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សូចនាករ និងចំណុចដៅ </a:t>
            </a:r>
            <a:r>
              <a:rPr lang="en-US" sz="2200" b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MTR-ESP</a:t>
            </a:r>
            <a:r>
              <a:rPr lang="ca-ES" sz="2200" b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៖ </a:t>
            </a:r>
            <a:r>
              <a:rPr lang="km-KH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គឺជាសូចនាករផលសម្រេច និងចំណុចដៅដែលបានលើកក្នុងរបាយការណ៍ពិនិត្យឡើងវិញពាក់កណ្ដាលអាណត្តិនៃការអនុវត្តផែនការយុទ្ធសាស្ត្រវិស័យអប់រំ​ ២០១៩</a:t>
            </a:r>
            <a:r>
              <a:rPr lang="en-US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-</a:t>
            </a:r>
            <a:r>
              <a:rPr lang="km-KH" sz="2200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២០២៣ </a:t>
            </a:r>
            <a:endParaRPr lang="ca-ES" sz="2200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80E042-4629-3EA0-A94C-BE8265F525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7" y="116631"/>
            <a:ext cx="10417231" cy="1245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Garamond" pitchFamily="18" charset="0"/>
              </a:defRPr>
            </a:lvl9pPr>
          </a:lstStyle>
          <a:p>
            <a:pPr eaLnBrk="1" hangingPunct="1">
              <a:tabLst>
                <a:tab pos="1147763" algn="l"/>
              </a:tabLst>
            </a:pPr>
            <a:r>
              <a:rPr lang="en-US" sz="2400" kern="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ការបំពេញតារាងផែនការប្រតិបត្តិឆ្នាំ</a:t>
            </a:r>
            <a:r>
              <a:rPr lang="km-KH" sz="2400" kern="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r>
              <a:rPr lang="ca-ES" sz="2400" kern="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(ត)</a:t>
            </a:r>
            <a:endParaRPr lang="en-US" sz="2400" kern="0" dirty="0">
              <a:solidFill>
                <a:srgbClr val="0000FF"/>
              </a:solidFill>
              <a:latin typeface="Limon R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285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AF0F4D4A-286D-31E7-8F7C-E83BB54E889C}"/>
              </a:ext>
            </a:extLst>
          </p:cNvPr>
          <p:cNvSpPr txBox="1">
            <a:spLocks noChangeArrowheads="1"/>
          </p:cNvSpPr>
          <p:nvPr/>
        </p:nvSpPr>
        <p:spPr>
          <a:xfrm>
            <a:off x="467543" y="1124744"/>
            <a:ext cx="11067232" cy="3666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km-KH" sz="2400" b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ចង្កោម</a:t>
            </a:r>
            <a:r>
              <a:rPr lang="ca-ES" sz="2400" b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 ៖ </a:t>
            </a:r>
          </a:p>
          <a:p>
            <a:pPr lvl="1">
              <a:lnSpc>
                <a:spcPct val="200000"/>
              </a:lnSpc>
              <a:spcBef>
                <a:spcPct val="0"/>
              </a:spcBef>
              <a:buSzPct val="80000"/>
              <a:buFont typeface="Wingdings" pitchFamily="2" charset="2"/>
              <a:buChar char="ü"/>
            </a:pP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ចង្កោម</a:t>
            </a: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 មានបណ្តុំនៃសកម្មភាព</a:t>
            </a: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គោល</a:t>
            </a: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ជាច្រើន</a:t>
            </a:r>
          </a:p>
          <a:p>
            <a:pPr lvl="1">
              <a:lnSpc>
                <a:spcPct val="200000"/>
              </a:lnSpc>
              <a:spcBef>
                <a:spcPct val="0"/>
              </a:spcBef>
              <a:buSzPct val="80000"/>
              <a:buFont typeface="Wingdings" pitchFamily="2" charset="2"/>
              <a:buChar char="ü"/>
            </a:pP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</a:t>
            </a: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</a:t>
            </a: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គោល</a:t>
            </a: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រួមចំណែកសម្រេចចំណុចដៅប្រចាំឆ្នាំ</a:t>
            </a:r>
          </a:p>
          <a:p>
            <a:pPr lvl="1">
              <a:lnSpc>
                <a:spcPct val="200000"/>
              </a:lnSpc>
              <a:spcBef>
                <a:spcPct val="0"/>
              </a:spcBef>
              <a:buSzPct val="80000"/>
              <a:buFont typeface="Wingdings" pitchFamily="2" charset="2"/>
              <a:buChar char="ü"/>
            </a:pP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</a:t>
            </a: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គោល</a:t>
            </a: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អាចជាទិសដៅអាទិភាពរបស់សន្និបាតអប់រំ​ឆ្នាំ</a:t>
            </a: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២០២២</a:t>
            </a:r>
          </a:p>
          <a:p>
            <a:pPr lvl="1">
              <a:lnSpc>
                <a:spcPct val="200000"/>
              </a:lnSpc>
              <a:spcBef>
                <a:spcPct val="0"/>
              </a:spcBef>
              <a:buSzPct val="80000"/>
              <a:buFont typeface="Wingdings" pitchFamily="2" charset="2"/>
              <a:buChar char="ü"/>
            </a:pP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</a:t>
            </a: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</a:t>
            </a: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គោល</a:t>
            </a: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មានចែងនៅក្នុងផែនការយុទ្ធសាស្ត្រថវិកាឆ្នាំ</a:t>
            </a: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២០២៣</a:t>
            </a: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-២០</a:t>
            </a:r>
            <a:r>
              <a:rPr lang="km-KH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២៥</a:t>
            </a:r>
            <a:r>
              <a:rPr lang="ca-ES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​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5C4B00-7C24-0BD8-C714-30B0D7470D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688" y="312465"/>
            <a:ext cx="8001000" cy="72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t"/>
          <a:lstStyle/>
          <a:p>
            <a:pPr eaLnBrk="1" hangingPunct="1"/>
            <a:r>
              <a:rPr lang="en-US" sz="24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ការបំពេញតារាងផែនការប្រតិបត្តិឆ្នាំ</a:t>
            </a:r>
            <a:r>
              <a:rPr lang="km-KH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r>
              <a:rPr lang="ca-ES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(ត)</a:t>
            </a:r>
            <a:endParaRPr lang="en-US" sz="2400" dirty="0">
              <a:solidFill>
                <a:srgbClr val="0000FF"/>
              </a:solidFill>
              <a:latin typeface="Limon R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760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1612705C-1821-E29B-E651-2ACB9116902E}"/>
              </a:ext>
            </a:extLst>
          </p:cNvPr>
          <p:cNvSpPr txBox="1">
            <a:spLocks noChangeArrowheads="1"/>
          </p:cNvSpPr>
          <p:nvPr/>
        </p:nvSpPr>
        <p:spPr>
          <a:xfrm>
            <a:off x="719138" y="1200150"/>
            <a:ext cx="8424862" cy="6429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 typeface="Wingdings" pitchFamily="2" charset="2"/>
              <a:buNone/>
            </a:pPr>
            <a:r>
              <a:rPr lang="ca-ES" sz="2400" b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ឧទាហរណ៍នៃ</a:t>
            </a:r>
            <a:r>
              <a:rPr lang="km-KH" sz="2400" b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ចង្កោម</a:t>
            </a:r>
            <a:r>
              <a:rPr lang="ca-ES" sz="2400" b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 ៖</a:t>
            </a:r>
            <a:endParaRPr lang="en-US" sz="2400" b="1" dirty="0">
              <a:latin typeface="Khmer OS System" panose="02000500000000020004" pitchFamily="2" charset="0"/>
              <a:cs typeface="Khmer OS System" panose="02000500000000020004" pitchFamily="2" charset="0"/>
            </a:endParaRPr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A01BF8C4-2FFE-D28C-EDF3-28BAACB2B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062" y="1778000"/>
            <a:ext cx="9378505" cy="52387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ឧ. 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ចង្កោម</a:t>
            </a:r>
            <a:r>
              <a:rPr lang="en-US" sz="2400" b="1" i="1" dirty="0" err="1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ទី១</a:t>
            </a:r>
            <a:r>
              <a:rPr lang="en-US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			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 		</a:t>
            </a:r>
            <a:r>
              <a:rPr lang="en-US" sz="2400" b="1" i="1" dirty="0" err="1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គោល៖</a:t>
            </a:r>
            <a:endParaRPr lang="en-US" sz="2400" b="1" i="1" dirty="0">
              <a:solidFill>
                <a:srgbClr val="0000CC"/>
              </a:solidFill>
              <a:latin typeface="Khmer OS System" panose="02000500000000020004" pitchFamily="2" charset="0"/>
              <a:cs typeface="Khmer OS System" panose="02000500000000020004" pitchFamily="2" charset="0"/>
            </a:endParaRP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3A86BA03-C99E-E11B-C198-3C5FF3924DE7}"/>
              </a:ext>
            </a:extLst>
          </p:cNvPr>
          <p:cNvSpPr>
            <a:spLocks/>
          </p:cNvSpPr>
          <p:nvPr/>
        </p:nvSpPr>
        <p:spPr bwMode="auto">
          <a:xfrm>
            <a:off x="4599432" y="3102001"/>
            <a:ext cx="332137" cy="923330"/>
          </a:xfrm>
          <a:prstGeom prst="rightBrace">
            <a:avLst>
              <a:gd name="adj1" fmla="val 20654"/>
              <a:gd name="adj2" fmla="val 47510"/>
            </a:avLst>
          </a:prstGeom>
          <a:noFill/>
          <a:ln w="19050">
            <a:solidFill>
              <a:srgbClr val="0066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6666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F6D873C-49CD-F70C-8CD2-22F2CB01CE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188640"/>
            <a:ext cx="8249542" cy="785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 eaLnBrk="1" hangingPunct="1"/>
            <a:r>
              <a:rPr lang="en-US" sz="24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ការបំពេញតារាងផែនការប្រតិបត្តិប្រចាំឆ្នាំ</a:t>
            </a:r>
            <a:r>
              <a:rPr lang="km-KH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r>
              <a:rPr lang="ca-ES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(ត)</a:t>
            </a:r>
            <a:endParaRPr lang="en-US" sz="2400" dirty="0">
              <a:solidFill>
                <a:srgbClr val="0000FF"/>
              </a:solidFill>
              <a:latin typeface="Limon R1" pitchFamily="2" charset="0"/>
            </a:endParaRP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182E2CDC-D7C5-96E1-6435-0D4CB4E76C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062" y="3102001"/>
            <a:ext cx="3584448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km-KH" b="1" i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ការអភិវឌ្ឍការអប់រំបឋមសិក្សាដើម្បីធានាឱ្យការចូលរៀនមានគុណភាព ប្រកបដោយសមធម៌ និងបរិយាបន្ន</a:t>
            </a:r>
            <a:endParaRPr lang="en-US" dirty="0">
              <a:solidFill>
                <a:srgbClr val="0000FF"/>
              </a:solidFill>
              <a:latin typeface="Khmer OS System" panose="02000500000000020004" pitchFamily="2" charset="0"/>
              <a:cs typeface="Khmer OS System" panose="02000500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FC122-1D67-6ED4-D833-9F9D35DC464A}"/>
              </a:ext>
            </a:extLst>
          </p:cNvPr>
          <p:cNvSpPr txBox="1"/>
          <p:nvPr/>
        </p:nvSpPr>
        <p:spPr>
          <a:xfrm>
            <a:off x="5065491" y="2879725"/>
            <a:ext cx="6548343" cy="133882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marL="182563" algn="just">
              <a:lnSpc>
                <a:spcPct val="150000"/>
              </a:lnSpc>
            </a:pPr>
            <a:r>
              <a:rPr lang="en-US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១.១ </a:t>
            </a: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មូលធិនិដំណើរការសាលារៀនសាធារណៈ</a:t>
            </a:r>
            <a:endParaRPr lang="en-US" i="1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  <a:p>
            <a:pPr marL="182563">
              <a:lnSpc>
                <a:spcPct val="150000"/>
              </a:lnSpc>
            </a:pPr>
            <a:r>
              <a:rPr lang="en-US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១.២ </a:t>
            </a: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ផ្ដល់អាហារូបករណ៍សិស្សក្រីក្រ និងអាហារតាមសាលារៀន</a:t>
            </a:r>
            <a:endParaRPr lang="en-US" i="1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  <a:p>
            <a:pPr marL="182563" algn="just">
              <a:lnSpc>
                <a:spcPct val="150000"/>
              </a:lnSpc>
            </a:pPr>
            <a:r>
              <a:rPr lang="en-US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១.៣ </a:t>
            </a: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ការពង្រឹងគុណភាពបង្រៀន និងរៀន</a:t>
            </a:r>
            <a:endParaRPr lang="en-US" i="1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81647C3-F54A-876F-9563-55B0DBBCA4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1" y="4891088"/>
            <a:ext cx="10753723" cy="1071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indent="-342900" eaLnBrk="1" hangingPunct="1">
              <a:lnSpc>
                <a:spcPct val="150000"/>
              </a:lnSpc>
              <a:buClr>
                <a:schemeClr val="accent1"/>
              </a:buClr>
              <a:buSzPct val="65000"/>
              <a:buFont typeface="Wingdings" pitchFamily="2" charset="2"/>
              <a:buNone/>
            </a:pPr>
            <a:r>
              <a:rPr lang="ca-ES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***នៅក្នុងផែនការប្រតិបត្តិប្រចាំឆ្នាំនេះ ទាមទារ</a:t>
            </a:r>
            <a:r>
              <a:rPr lang="km-KH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ឱ្យ</a:t>
            </a:r>
            <a:r>
              <a:rPr lang="ca-ES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បង្ហាញត្រឹមតែ</a:t>
            </a:r>
            <a:r>
              <a:rPr lang="km-KH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ចង្កោម</a:t>
            </a:r>
            <a:r>
              <a:rPr lang="ca-ES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 </a:t>
            </a:r>
            <a:r>
              <a:rPr lang="km-KH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សកម្មភាពគោល</a:t>
            </a:r>
            <a:r>
              <a:rPr lang="ca-ES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និងសកម្មភាពរងប៉ុណ្ណោះ</a:t>
            </a:r>
            <a:r>
              <a:rPr lang="km-KH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។</a:t>
            </a:r>
            <a:endParaRPr lang="en-US" sz="2000" b="1" i="1" dirty="0">
              <a:solidFill>
                <a:srgbClr val="800000"/>
              </a:solidFill>
              <a:latin typeface="Khmer OS System" panose="02000500000000020004" pitchFamily="2" charset="0"/>
              <a:cs typeface="Khmer OS System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034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>
            <a:extLst>
              <a:ext uri="{FF2B5EF4-FFF2-40B4-BE49-F238E27FC236}">
                <a16:creationId xmlns:a16="http://schemas.microsoft.com/office/drawing/2014/main" id="{AA5E60D6-0EDD-5626-9351-2CEAFB8ED9AC}"/>
              </a:ext>
            </a:extLst>
          </p:cNvPr>
          <p:cNvSpPr txBox="1">
            <a:spLocks noChangeArrowheads="1"/>
          </p:cNvSpPr>
          <p:nvPr/>
        </p:nvSpPr>
        <p:spPr>
          <a:xfrm>
            <a:off x="719138" y="1200150"/>
            <a:ext cx="8424862" cy="6429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 typeface="Wingdings" pitchFamily="2" charset="2"/>
              <a:buNone/>
            </a:pPr>
            <a:r>
              <a:rPr lang="ca-ES" sz="2400" b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ឧទាហរណ៍នៃសកម្មភាព</a:t>
            </a:r>
            <a:r>
              <a:rPr lang="km-KH" sz="2400" b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គោល</a:t>
            </a:r>
            <a:r>
              <a:rPr lang="ca-ES" sz="2400" b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៖</a:t>
            </a:r>
            <a:endParaRPr lang="en-US" sz="2400" b="1" dirty="0">
              <a:latin typeface="Khmer OS System" panose="02000500000000020004" pitchFamily="2" charset="0"/>
              <a:cs typeface="Khmer OS System" panose="02000500000000020004" pitchFamily="2" charset="0"/>
            </a:endParaRPr>
          </a:p>
        </p:txBody>
      </p:sp>
      <p:sp>
        <p:nvSpPr>
          <p:cNvPr id="13" name="Text Box 2">
            <a:extLst>
              <a:ext uri="{FF2B5EF4-FFF2-40B4-BE49-F238E27FC236}">
                <a16:creationId xmlns:a16="http://schemas.microsoft.com/office/drawing/2014/main" id="{2152D085-8F8F-877F-AFED-F7BC52131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062" y="1778000"/>
            <a:ext cx="9378505" cy="52387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ឧ. </a:t>
            </a:r>
            <a:r>
              <a:rPr lang="en-US" sz="2400" b="1" i="1" dirty="0" err="1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គោល</a:t>
            </a:r>
            <a:r>
              <a:rPr lang="en-US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			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 		</a:t>
            </a:r>
            <a:r>
              <a:rPr lang="en-US" sz="2400" b="1" i="1" dirty="0" err="1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រង៖</a:t>
            </a:r>
            <a:endParaRPr lang="en-US" sz="2400" b="1" i="1" dirty="0">
              <a:solidFill>
                <a:srgbClr val="0000CC"/>
              </a:solidFill>
              <a:latin typeface="Khmer OS System" panose="02000500000000020004" pitchFamily="2" charset="0"/>
              <a:cs typeface="Khmer OS System" panose="02000500000000020004" pitchFamily="2" charset="0"/>
            </a:endParaRPr>
          </a:p>
        </p:txBody>
      </p:sp>
      <p:sp>
        <p:nvSpPr>
          <p:cNvPr id="14" name="AutoShape 3">
            <a:extLst>
              <a:ext uri="{FF2B5EF4-FFF2-40B4-BE49-F238E27FC236}">
                <a16:creationId xmlns:a16="http://schemas.microsoft.com/office/drawing/2014/main" id="{3881BB0D-EA88-09F6-1ABE-446DD5B7849D}"/>
              </a:ext>
            </a:extLst>
          </p:cNvPr>
          <p:cNvSpPr>
            <a:spLocks/>
          </p:cNvSpPr>
          <p:nvPr/>
        </p:nvSpPr>
        <p:spPr bwMode="auto">
          <a:xfrm>
            <a:off x="4465510" y="2879724"/>
            <a:ext cx="466059" cy="2169825"/>
          </a:xfrm>
          <a:prstGeom prst="rightBrace">
            <a:avLst>
              <a:gd name="adj1" fmla="val 20654"/>
              <a:gd name="adj2" fmla="val 47510"/>
            </a:avLst>
          </a:prstGeom>
          <a:noFill/>
          <a:ln w="19050">
            <a:solidFill>
              <a:srgbClr val="0066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6666"/>
              </a:solidFill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73033CD7-EF2C-283C-9DBF-D49DCF31C4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188640"/>
            <a:ext cx="8249542" cy="785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 eaLnBrk="1" hangingPunct="1"/>
            <a:r>
              <a:rPr lang="en-US" sz="24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ការបំពេញតារាងផែនការប្រតិបត្តិប្រចាំឆ្នាំ</a:t>
            </a:r>
            <a:r>
              <a:rPr lang="km-KH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r>
              <a:rPr lang="ca-ES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(ត)</a:t>
            </a:r>
            <a:endParaRPr lang="en-US" sz="2400" dirty="0">
              <a:solidFill>
                <a:srgbClr val="0000FF"/>
              </a:solidFill>
              <a:latin typeface="Limon R1" pitchFamily="2" charset="0"/>
            </a:endParaRP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C9DEBA26-5504-030B-0B24-221373DE0B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062" y="3399992"/>
            <a:ext cx="3584448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82563" algn="just">
              <a:lnSpc>
                <a:spcPct val="150000"/>
              </a:lnSpc>
            </a:pPr>
            <a:r>
              <a:rPr lang="km-KH" b="1" i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១.៣ ការពង្រឹងគុណភាពបង្រៀន </a:t>
            </a:r>
          </a:p>
          <a:p>
            <a:pPr marL="182563" algn="just">
              <a:lnSpc>
                <a:spcPct val="150000"/>
              </a:lnSpc>
            </a:pPr>
            <a:r>
              <a:rPr lang="km-KH" b="1" i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       និងរៀន</a:t>
            </a:r>
            <a:endParaRPr lang="en-US" b="1" i="1" dirty="0">
              <a:solidFill>
                <a:srgbClr val="0000FF"/>
              </a:solidFill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1B68AF-2D86-35A1-2293-A71D75FF355C}"/>
              </a:ext>
            </a:extLst>
          </p:cNvPr>
          <p:cNvSpPr txBox="1"/>
          <p:nvPr/>
        </p:nvSpPr>
        <p:spPr>
          <a:xfrm>
            <a:off x="5065491" y="2879725"/>
            <a:ext cx="6548343" cy="21698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marL="182563">
              <a:lnSpc>
                <a:spcPct val="150000"/>
              </a:lnSpc>
            </a:pPr>
            <a:r>
              <a:rPr lang="en-US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១.</a:t>
            </a: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៣.១</a:t>
            </a:r>
            <a:r>
              <a:rPr lang="en-US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</a:t>
            </a: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គាំទ្រ និងតាមដានសិស្សដែលទទួលបានឧបករណ៍  </a:t>
            </a:r>
          </a:p>
          <a:p>
            <a:pPr marL="182563">
              <a:lnSpc>
                <a:spcPct val="150000"/>
              </a:lnSpc>
            </a:pP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           ជំនួយ នៅតាមសាលារៀនគោលដៅ</a:t>
            </a:r>
          </a:p>
          <a:p>
            <a:pPr marL="182563">
              <a:lnSpc>
                <a:spcPct val="150000"/>
              </a:lnSpc>
            </a:pPr>
            <a:r>
              <a:rPr lang="en-US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១.</a:t>
            </a: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៣.</a:t>
            </a:r>
            <a:r>
              <a:rPr lang="en-US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២ </a:t>
            </a: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រៀបចំសិក្ខាសាលាស្ដីពីការលើកកម្ពស់អំណានរបស់</a:t>
            </a:r>
          </a:p>
          <a:p>
            <a:pPr marL="182563">
              <a:lnSpc>
                <a:spcPct val="150000"/>
              </a:lnSpc>
            </a:pP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           កុមារនៅកម្រិតបឋមសិក្សាក្នុងសហគមន៍</a:t>
            </a:r>
          </a:p>
          <a:p>
            <a:pPr marL="182563">
              <a:lnSpc>
                <a:spcPct val="150000"/>
              </a:lnSpc>
            </a:pPr>
            <a:r>
              <a:rPr lang="en-US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១.៣</a:t>
            </a: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.៣</a:t>
            </a:r>
            <a:r>
              <a:rPr lang="en-US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</a:t>
            </a:r>
            <a:r>
              <a:rPr lang="km-KH" i="1" dirty="0"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រៀបចំបណ្ណាល័យតាមសាលារៀនគោលដៅ</a:t>
            </a:r>
            <a:endParaRPr lang="en-US" i="1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849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33D6A1B1-E42E-6F30-35AE-66E81BAB0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062" y="2605299"/>
            <a:ext cx="9378505" cy="52387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ឧ. </a:t>
            </a:r>
            <a:r>
              <a:rPr lang="en-US" sz="2400" b="1" i="1" dirty="0" err="1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រង</a:t>
            </a:r>
            <a:r>
              <a:rPr lang="en-US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			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  				</a:t>
            </a:r>
            <a:r>
              <a:rPr lang="en-US" sz="2400" b="1" i="1" dirty="0" err="1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</a:t>
            </a:r>
            <a:r>
              <a:rPr lang="km-KH" sz="2400" b="1" i="1" dirty="0">
                <a:solidFill>
                  <a:srgbClr val="0000CC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លម្អិត៖</a:t>
            </a:r>
            <a:endParaRPr lang="en-US" sz="2400" b="1" i="1" dirty="0">
              <a:solidFill>
                <a:srgbClr val="0000CC"/>
              </a:solidFill>
              <a:latin typeface="Khmer OS System" panose="02000500000000020004" pitchFamily="2" charset="0"/>
              <a:cs typeface="Khmer OS System" panose="02000500000000020004" pitchFamily="2" charset="0"/>
            </a:endParaRP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F40390C8-76B6-A30F-3026-F5AD1E27314E}"/>
              </a:ext>
            </a:extLst>
          </p:cNvPr>
          <p:cNvSpPr>
            <a:spLocks/>
          </p:cNvSpPr>
          <p:nvPr/>
        </p:nvSpPr>
        <p:spPr bwMode="auto">
          <a:xfrm>
            <a:off x="5174027" y="3276299"/>
            <a:ext cx="466059" cy="1754326"/>
          </a:xfrm>
          <a:prstGeom prst="rightBrace">
            <a:avLst>
              <a:gd name="adj1" fmla="val 20654"/>
              <a:gd name="adj2" fmla="val 47510"/>
            </a:avLst>
          </a:prstGeom>
          <a:noFill/>
          <a:ln w="19050">
            <a:solidFill>
              <a:srgbClr val="0066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6666"/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7482EA1-3592-EAB2-294B-E95C2BF1CF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188640"/>
            <a:ext cx="8249542" cy="785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 eaLnBrk="1" hangingPunct="1"/>
            <a:r>
              <a:rPr lang="en-US" sz="24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ការបំពេញតារាងផែនការប្រតិបត្តិប្រចាំឆ្នាំ</a:t>
            </a:r>
            <a:r>
              <a:rPr lang="km-KH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r>
              <a:rPr lang="ca-ES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(ត)</a:t>
            </a:r>
            <a:endParaRPr lang="en-US" sz="2400" dirty="0">
              <a:solidFill>
                <a:srgbClr val="0000FF"/>
              </a:solidFill>
              <a:latin typeface="Limon R1" pitchFamily="2" charset="0"/>
            </a:endParaRP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38D36630-1FF8-68E8-6298-6B04169B4C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3261" y="3310923"/>
            <a:ext cx="3584448" cy="1719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82563">
              <a:lnSpc>
                <a:spcPct val="150000"/>
              </a:lnSpc>
            </a:pPr>
            <a:r>
              <a:rPr lang="en-US" b="1" i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១.</a:t>
            </a:r>
            <a:r>
              <a:rPr lang="km-KH" b="1" i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៣.</a:t>
            </a:r>
            <a:r>
              <a:rPr lang="en-US" b="1" i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២ </a:t>
            </a:r>
            <a:r>
              <a:rPr lang="km-KH" b="1" i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រៀបចំសិក្ខាសាលាស្ដីពីការលើកកម្ពស់អំណានរបស់កុមារនៅកម្រិតបឋមសិក្សាក្នុងសហគមន៍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8F535F-F61E-FA5D-F7DE-8AB1DF4A860F}"/>
              </a:ext>
            </a:extLst>
          </p:cNvPr>
          <p:cNvSpPr txBox="1"/>
          <p:nvPr/>
        </p:nvSpPr>
        <p:spPr>
          <a:xfrm>
            <a:off x="6043899" y="3276299"/>
            <a:ext cx="2984467" cy="175432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១.</a:t>
            </a: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៣.</a:t>
            </a: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២.១ បោះពុម្ពឯកសារ</a:t>
            </a:r>
          </a:p>
          <a:p>
            <a:pPr>
              <a:lnSpc>
                <a:spcPct val="150000"/>
              </a:lnSpc>
            </a:pP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១.</a:t>
            </a: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៣</a:t>
            </a: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.២</a:t>
            </a: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.២</a:t>
            </a: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 អាហារសំរ៉ន់</a:t>
            </a:r>
          </a:p>
          <a:p>
            <a:pPr>
              <a:lnSpc>
                <a:spcPct val="150000"/>
              </a:lnSpc>
            </a:pP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១.</a:t>
            </a: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៣</a:t>
            </a: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.</a:t>
            </a: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២.៣</a:t>
            </a: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 ការធ្វើដំណើរ</a:t>
            </a:r>
            <a:endParaRPr lang="km-KH" dirty="0">
              <a:latin typeface="Khmer OS" pitchFamily="2" charset="0"/>
              <a:ea typeface="Khmer OS" pitchFamily="2" charset="0"/>
              <a:cs typeface="Khmer OS" pitchFamily="2" charset="0"/>
            </a:endParaRPr>
          </a:p>
          <a:p>
            <a:pPr>
              <a:lnSpc>
                <a:spcPct val="150000"/>
              </a:lnSpc>
            </a:pP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១.៣.២.៤ .....................</a:t>
            </a:r>
            <a:endParaRPr lang="en-US" dirty="0">
              <a:latin typeface="Khmer OS" pitchFamily="2" charset="0"/>
              <a:ea typeface="Khmer OS" pitchFamily="2" charset="0"/>
              <a:cs typeface="Khmer OS" pitchFamily="2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4B840AE-7663-06B0-A0F5-070AEEF57295}"/>
              </a:ext>
            </a:extLst>
          </p:cNvPr>
          <p:cNvSpPr txBox="1">
            <a:spLocks noChangeArrowheads="1"/>
          </p:cNvSpPr>
          <p:nvPr/>
        </p:nvSpPr>
        <p:spPr>
          <a:xfrm>
            <a:off x="520732" y="1112911"/>
            <a:ext cx="11210925" cy="1754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100000"/>
              <a:buFont typeface="Wingdings" pitchFamily="2" charset="2"/>
              <a:buChar char="Ø"/>
            </a:pPr>
            <a:r>
              <a:rPr lang="ca-ES" sz="2000" b="1" dirty="0">
                <a:solidFill>
                  <a:srgbClr val="0000FF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​សកម្មភាពរង ៖ </a:t>
            </a:r>
            <a:r>
              <a:rPr lang="km-KH" sz="2000" dirty="0">
                <a:latin typeface="Khmer OS System" panose="02000500000000020004" pitchFamily="2" charset="0"/>
                <a:cs typeface="Khmer OS System" panose="02000500000000020004" pitchFamily="2" charset="0"/>
              </a:rPr>
              <a:t>គឺជាសកម្មភាពដែលស្ថិតក្នុងកម្រិតមួយអាចឆ្លុះបញ្ចាំងពីតម្រូវការធនធាន ពេលវេលា និងអ្នកទទួលខុសត្រូវ។ សកម្មភាពនៅកម្រិតនេះចូលរួមសម្រេចចង្កោមសកម្មភាព។   ការកំណត់សកម្មភាពរងនឹងអាចជួយដល់ការរៀបចំផែនកាថវិកា និងសកម្មភាពឱ្យមានលក្ខណៈ ជាក់ស្តែង។</a:t>
            </a:r>
            <a:endParaRPr lang="en-US" sz="2000" b="1" i="1" dirty="0"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8C625EDE-2779-5140-5C69-26E8AE4DC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9332" y="4977407"/>
            <a:ext cx="10753723" cy="1071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indent="-342900" eaLnBrk="1" hangingPunct="1">
              <a:lnSpc>
                <a:spcPct val="150000"/>
              </a:lnSpc>
              <a:buClr>
                <a:schemeClr val="accent1"/>
              </a:buClr>
              <a:buSzPct val="65000"/>
              <a:buFont typeface="Wingdings" pitchFamily="2" charset="2"/>
              <a:buNone/>
            </a:pPr>
            <a:r>
              <a:rPr lang="ca-ES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***នៅក្នុងផែនការប្រតិបត្តិប្រចាំឆ្នាំនេះ ទាមទារ</a:t>
            </a:r>
            <a:r>
              <a:rPr lang="km-KH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ឱ្យ</a:t>
            </a:r>
            <a:r>
              <a:rPr lang="ca-ES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បង្ហាញត្រឹមតែ</a:t>
            </a:r>
            <a:r>
              <a:rPr lang="km-KH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ចង្កោម</a:t>
            </a:r>
            <a:r>
              <a:rPr lang="ca-ES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 </a:t>
            </a:r>
            <a:r>
              <a:rPr lang="km-KH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សកម្មភាពគោល</a:t>
            </a:r>
            <a:r>
              <a:rPr lang="ca-ES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និងសកម្មភាពរងប៉ុណ្ណោះ</a:t>
            </a:r>
            <a:r>
              <a:rPr lang="km-KH" sz="2000" b="1" i="1" dirty="0">
                <a:solidFill>
                  <a:srgbClr val="800000"/>
                </a:solidFill>
                <a:latin typeface="Khmer OS System" panose="02000500000000020004" pitchFamily="2" charset="0"/>
                <a:ea typeface="Khmer OS" pitchFamily="2" charset="0"/>
                <a:cs typeface="Khmer OS System" panose="02000500000000020004" pitchFamily="2" charset="0"/>
              </a:rPr>
              <a:t>។</a:t>
            </a:r>
            <a:endParaRPr lang="en-US" sz="2000" b="1" i="1" dirty="0">
              <a:solidFill>
                <a:srgbClr val="800000"/>
              </a:solidFill>
              <a:latin typeface="Khmer OS System" panose="02000500000000020004" pitchFamily="2" charset="0"/>
              <a:cs typeface="Khmer OS System" panose="02000500000000020004" pitchFamily="2" charset="0"/>
            </a:endParaRPr>
          </a:p>
        </p:txBody>
      </p:sp>
      <p:sp>
        <p:nvSpPr>
          <p:cNvPr id="11" name="Multiply 16">
            <a:extLst>
              <a:ext uri="{FF2B5EF4-FFF2-40B4-BE49-F238E27FC236}">
                <a16:creationId xmlns:a16="http://schemas.microsoft.com/office/drawing/2014/main" id="{029E3608-6FE2-CD17-EEEF-A3347D08482A}"/>
              </a:ext>
            </a:extLst>
          </p:cNvPr>
          <p:cNvSpPr/>
          <p:nvPr/>
        </p:nvSpPr>
        <p:spPr>
          <a:xfrm>
            <a:off x="8232838" y="3527098"/>
            <a:ext cx="1591056" cy="125272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2112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2307A3A3-B503-CEC0-CCEA-275EDA918372}"/>
              </a:ext>
            </a:extLst>
          </p:cNvPr>
          <p:cNvSpPr txBox="1">
            <a:spLocks noChangeArrowheads="1"/>
          </p:cNvSpPr>
          <p:nvPr/>
        </p:nvSpPr>
        <p:spPr>
          <a:xfrm>
            <a:off x="611560" y="1052736"/>
            <a:ext cx="10970840" cy="408123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SzPct val="80000"/>
            </a:pPr>
            <a:r>
              <a:rPr lang="ca-ES" sz="2000" b="1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លទ្ធផលគ្រោងទុក ៖ 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ជាលទ្ធផលកើតចេញពីសកម្មភាព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រង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នីមួយៗ ក្នុងកំឡុងពេលតិចជាង ១ឆ្នាំ (លទ្ធផលក្នុងឆ្នាំ)។ សកម្មភាពរងនីមួយៗ 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ត្រូវ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បង្ហាញពីលទ្ធផលគ្រោងទុក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ដើម្បីឆ្លើយតបនឹងការគ្រោងថវិកាកម្មវិធី/សមិទ្ធកម្ម 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។</a:t>
            </a:r>
            <a:endParaRPr lang="ca-ES" sz="2000" b="1" dirty="0">
              <a:latin typeface="Khmer OS System" panose="02000500000000020004" pitchFamily="2" charset="0"/>
              <a:ea typeface="Khmer OS Battambang" pitchFamily="2" charset="0"/>
              <a:cs typeface="Khmer OS System" panose="02000500000000020004" pitchFamily="2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SzPct val="80000"/>
            </a:pPr>
            <a:r>
              <a:rPr lang="km-KH" sz="2000" b="1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ក្របខណ្ឌពេលវេលា</a:t>
            </a:r>
            <a:r>
              <a:rPr lang="ca-ES" sz="2000" b="1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 ៖</a:t>
            </a:r>
            <a:r>
              <a:rPr lang="km-KH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 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ពេលវេលាអនុវត្តចាំបាច់ត្រូវកំណត់នៅតាមសកម្មភាពរង ជាទូទៅ កំណត់តាមត្រីមាស។</a:t>
            </a:r>
            <a:endParaRPr lang="en-US" sz="2000" dirty="0">
              <a:latin typeface="Khmer OS System" panose="02000500000000020004" pitchFamily="2" charset="0"/>
              <a:ea typeface="Khmer OS Battambang" pitchFamily="2" charset="0"/>
              <a:cs typeface="Khmer OS System" panose="02000500000000020004" pitchFamily="2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SzPct val="80000"/>
            </a:pPr>
            <a:r>
              <a:rPr lang="km-KH" sz="2000" b="1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អង្គភាពទទួលបន្ទុក</a:t>
            </a:r>
            <a:endParaRPr lang="en-US" sz="3600" b="1" dirty="0">
              <a:solidFill>
                <a:srgbClr val="0000FF"/>
              </a:solidFill>
              <a:latin typeface="Khmer OS System" panose="02000500000000020004" pitchFamily="2" charset="0"/>
              <a:ea typeface="Khmer OS Battambang" pitchFamily="2" charset="0"/>
              <a:cs typeface="Khmer OS System" panose="02000500000000020004" pitchFamily="2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km-KH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ចង្កោមសកម្មភាព</a:t>
            </a:r>
            <a:r>
              <a:rPr lang="ca-ES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៖</a:t>
            </a:r>
            <a:r>
              <a:rPr lang="km-KH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 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ត្រូវ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ដាក់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ឈ្មោះការិយាល័យជំនាញ 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ឬ 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អង្គភាព​ អនុវត្តផ្ទាល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់</a:t>
            </a:r>
            <a:endParaRPr lang="km-KH" sz="2000" dirty="0">
              <a:solidFill>
                <a:srgbClr val="0000FF"/>
              </a:solidFill>
              <a:latin typeface="Khmer OS System" panose="02000500000000020004" pitchFamily="2" charset="0"/>
              <a:ea typeface="Khmer OS Battambang" pitchFamily="2" charset="0"/>
              <a:cs typeface="Khmer OS System" panose="02000500000000020004" pitchFamily="2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km-KH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សកម្មភាពគោល​</a:t>
            </a:r>
            <a:r>
              <a:rPr lang="ca-ES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៖</a:t>
            </a:r>
            <a:r>
              <a:rPr lang="km-KH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 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ត្រូវ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ដាក់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ឈ្មោះការិយាល័យជំនាញ 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ឬ 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ផ្នែក​ អនុវត្តផ្ទាល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់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ca-ES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ស</a:t>
            </a:r>
            <a:r>
              <a:rPr lang="km-KH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កម្មភាពរង</a:t>
            </a:r>
            <a:r>
              <a:rPr lang="ca-ES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៖</a:t>
            </a:r>
            <a:r>
              <a:rPr lang="km-KH" sz="2000" dirty="0">
                <a:solidFill>
                  <a:srgbClr val="0000FF"/>
                </a:solidFill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 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ត្រូវ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ដាក់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ឈ្មោះការិយាល័យ ផ្នែ</a:t>
            </a:r>
            <a:r>
              <a:rPr lang="ca-ES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ក</a:t>
            </a:r>
            <a:r>
              <a:rPr lang="km-KH" sz="2000" dirty="0">
                <a:latin typeface="Khmer OS System" panose="02000500000000020004" pitchFamily="2" charset="0"/>
                <a:ea typeface="Khmer OS Battambang" pitchFamily="2" charset="0"/>
                <a:cs typeface="Khmer OS System" panose="02000500000000020004" pitchFamily="2" charset="0"/>
              </a:rPr>
              <a:t> អង្គការដៃគូ ឬអង្គភាព អនុវត្តផ្ទាល់ </a:t>
            </a:r>
            <a:endParaRPr lang="en-US" sz="3200" b="1" dirty="0">
              <a:latin typeface="Khmer OS System" panose="02000500000000020004" pitchFamily="2" charset="0"/>
              <a:ea typeface="Khmer OS Battambang" pitchFamily="2" charset="0"/>
              <a:cs typeface="Khmer OS System" panose="02000500000000020004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5BA010-E082-9E55-E3AD-F58C56CA3C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070" y="116632"/>
            <a:ext cx="8176394" cy="785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 eaLnBrk="1" hangingPunct="1"/>
            <a:r>
              <a:rPr lang="en-US" sz="24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ការបំពេញតារាងផែនការប្រតិបត្តិប្រចាំឆ្នាំ</a:t>
            </a:r>
            <a:r>
              <a:rPr lang="km-KH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r>
              <a:rPr lang="ca-ES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(ត)</a:t>
            </a:r>
            <a:endParaRPr lang="en-US" sz="2400" dirty="0">
              <a:solidFill>
                <a:srgbClr val="0000FF"/>
              </a:solidFill>
              <a:latin typeface="Limon R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671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C4BAC93-2B5D-D80D-CEFC-66517D75EA99}"/>
              </a:ext>
            </a:extLst>
          </p:cNvPr>
          <p:cNvSpPr txBox="1">
            <a:spLocks/>
          </p:cNvSpPr>
          <p:nvPr/>
        </p:nvSpPr>
        <p:spPr>
          <a:xfrm>
            <a:off x="1352550" y="828675"/>
            <a:ext cx="9486900" cy="38385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00000"/>
              </a:lnSpc>
              <a:spcBef>
                <a:spcPct val="20000"/>
              </a:spcBef>
            </a:pPr>
            <a:r>
              <a:rPr lang="km-KH" altLang="en-US" sz="3200" dirty="0">
                <a:solidFill>
                  <a:srgbClr val="0000CC"/>
                </a:solidFill>
                <a:latin typeface="Khmer OS Muol Light" panose="02000500000000020004" pitchFamily="2" charset="0"/>
                <a:ea typeface="Khmer OS Muol Light" pitchFamily="2" charset="0"/>
                <a:cs typeface="Khmer OS Muol Light" panose="02000500000000020004" pitchFamily="2" charset="0"/>
              </a:rPr>
              <a:t>គោលការណ៍ និងបច្ចេកទេស</a:t>
            </a:r>
            <a:r>
              <a:rPr lang="ca-ES" altLang="en-US" sz="3200" dirty="0">
                <a:solidFill>
                  <a:srgbClr val="0000CC"/>
                </a:solidFill>
                <a:latin typeface="Khmer OS Muol Light" panose="02000500000000020004" pitchFamily="2" charset="0"/>
                <a:ea typeface="Khmer OS Muol Light" pitchFamily="2" charset="0"/>
                <a:cs typeface="Khmer OS Muol Light" panose="02000500000000020004" pitchFamily="2" charset="0"/>
              </a:rPr>
              <a:t>រៀបចំផែនការប្រតិបត្តិប្រចាំឆ្នាំ</a:t>
            </a:r>
            <a:r>
              <a:rPr lang="km-KH" altLang="en-US" sz="3200" dirty="0">
                <a:solidFill>
                  <a:srgbClr val="0000CC"/>
                </a:solidFill>
                <a:latin typeface="Khmer OS Muol Light" panose="02000500000000020004" pitchFamily="2" charset="0"/>
                <a:ea typeface="Khmer OS Muol Light" pitchFamily="2" charset="0"/>
                <a:cs typeface="Khmer OS Muol Light" panose="02000500000000020004" pitchFamily="2" charset="0"/>
              </a:rPr>
              <a:t>ក្រសួងអប់រំ យុវជន និងកីឡា</a:t>
            </a:r>
          </a:p>
        </p:txBody>
      </p:sp>
    </p:spTree>
    <p:extLst>
      <p:ext uri="{BB962C8B-B14F-4D97-AF65-F5344CB8AC3E}">
        <p14:creationId xmlns:p14="http://schemas.microsoft.com/office/powerpoint/2010/main" val="518487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CB4E0488-9E18-A7CC-4D0F-6C3FDFAA4C91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066800"/>
            <a:ext cx="10687050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m-KH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ថវិកាគ្រោងទុក</a:t>
            </a:r>
            <a:r>
              <a:rPr lang="ca-ES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៖</a:t>
            </a:r>
            <a:r>
              <a:rPr lang="en-U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</a:p>
          <a:p>
            <a:pPr lvl="1">
              <a:lnSpc>
                <a:spcPct val="150000"/>
              </a:lnSpc>
              <a:buSzPct val="100000"/>
              <a:buFont typeface="Wingdings" pitchFamily="2" charset="2"/>
              <a:buChar char="Ø"/>
            </a:pP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តម្រូវការថវិកាសរុបឆ្នាំ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២០២៣</a:t>
            </a:r>
            <a:endParaRPr lang="ca-ES" sz="2000" dirty="0">
              <a:solidFill>
                <a:srgbClr val="FF0000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lvl="1">
              <a:lnSpc>
                <a:spcPct val="150000"/>
              </a:lnSpc>
              <a:buSzPct val="100000"/>
              <a:buFont typeface="Wingdings" pitchFamily="2" charset="2"/>
              <a:buChar char="Ø"/>
            </a:pP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ធនធានដែលមាន​(រដ្ឋាភិបាល និងដៃគូអភិវឌ្ឍ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ន៍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នានា)</a:t>
            </a:r>
          </a:p>
          <a:p>
            <a:pPr lvl="1">
              <a:lnSpc>
                <a:spcPct val="150000"/>
              </a:lnSpc>
              <a:buSzPct val="100000"/>
              <a:buFont typeface="Wingdings" pitchFamily="2" charset="2"/>
              <a:buChar char="Ø"/>
            </a:pP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កង្វះធនធាន</a:t>
            </a:r>
            <a:endParaRPr lang="en-US" sz="2000" b="1" dirty="0">
              <a:solidFill>
                <a:srgbClr val="800000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>
              <a:lnSpc>
                <a:spcPct val="150000"/>
              </a:lnSpc>
              <a:buClr>
                <a:srgbClr val="0000FF"/>
              </a:buClr>
              <a:buFont typeface="Wingdings" panose="05000000000000000000" pitchFamily="2" charset="2"/>
              <a:buChar char="§"/>
            </a:pP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តម្រូវការថវិកាសរុបឆ្នាំ២០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២៣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៖ គ្រប់សកម្មភាពទាំងអស់ត្រូវបង្ហាញពីតម្រូវការថវិកាដើម្បីអនុវត្ត។</a:t>
            </a:r>
          </a:p>
          <a:p>
            <a:pPr>
              <a:lnSpc>
                <a:spcPct val="150000"/>
              </a:lnSpc>
              <a:buNone/>
            </a:pPr>
            <a:r>
              <a:rPr lang="ca-ES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***</a:t>
            </a:r>
            <a:r>
              <a:rPr lang="en-U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ថវិកា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សកម្មភាពគោល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= ថវិកា(សកម្មភាព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រង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១+សកម្មភាព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រង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២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+</a:t>
            </a:r>
            <a:r>
              <a:rPr lang="en-U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…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)</a:t>
            </a:r>
          </a:p>
          <a:p>
            <a:pPr>
              <a:lnSpc>
                <a:spcPct val="150000"/>
              </a:lnSpc>
              <a:buFont typeface="Wingdings" pitchFamily="2" charset="2"/>
              <a:buNone/>
            </a:pPr>
            <a:r>
              <a:rPr lang="ca-ES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***</a:t>
            </a:r>
            <a:r>
              <a:rPr lang="en-U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ថវិកា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ចង្កោមសកម្មភាព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= ថវិកា(សកម្មភាព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គោល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១+សកម្មភាព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គោល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២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+</a:t>
            </a:r>
            <a:r>
              <a:rPr lang="en-U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…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)</a:t>
            </a:r>
            <a:endParaRPr lang="km-KH" sz="2000" dirty="0">
              <a:solidFill>
                <a:srgbClr val="0000FF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None/>
            </a:pPr>
            <a:r>
              <a:rPr lang="ca-ES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***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ថវិកាអនុកម្មវិធី 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         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= ថវិកា (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ចង្កោម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សកម្មភាព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ទី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១+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ចង្កោម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សកម្មភាព</a:t>
            </a:r>
            <a:r>
              <a:rPr lang="km-KH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ទី</a:t>
            </a:r>
            <a:r>
              <a:rPr lang="ca-ES" sz="2000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២)</a:t>
            </a:r>
          </a:p>
          <a:p>
            <a:pPr>
              <a:lnSpc>
                <a:spcPct val="150000"/>
              </a:lnSpc>
              <a:buFont typeface="Wingdings" pitchFamily="2" charset="2"/>
              <a:buNone/>
            </a:pPr>
            <a:endParaRPr lang="en-US" sz="2000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603D1F-F3A0-6893-AD1F-1FBCDB9B4B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6" y="490537"/>
            <a:ext cx="8823523" cy="63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t"/>
          <a:lstStyle/>
          <a:p>
            <a:pPr eaLnBrk="1" hangingPunct="1"/>
            <a:r>
              <a:rPr lang="en-US" sz="24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ការបំពេញតារាងផែនការប្រតិបត្តិប្រចាំឆ្នាំ</a:t>
            </a:r>
            <a:r>
              <a:rPr lang="km-KH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r>
              <a:rPr lang="ca-ES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(ត)</a:t>
            </a:r>
            <a:endParaRPr lang="en-US" sz="2400" dirty="0">
              <a:solidFill>
                <a:srgbClr val="0000FF"/>
              </a:solidFill>
              <a:latin typeface="Limon R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207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1591CD06-AEF5-7AA7-E582-4499CB31BAA6}"/>
              </a:ext>
            </a:extLst>
          </p:cNvPr>
          <p:cNvSpPr txBox="1">
            <a:spLocks noChangeArrowheads="1"/>
          </p:cNvSpPr>
          <p:nvPr/>
        </p:nvSpPr>
        <p:spPr>
          <a:xfrm>
            <a:off x="457199" y="1141413"/>
            <a:ext cx="11306175" cy="4630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lnSpc>
                <a:spcPct val="150000"/>
              </a:lnSpc>
              <a:spcBef>
                <a:spcPct val="0"/>
              </a:spcBef>
              <a:buClr>
                <a:srgbClr val="0000FF"/>
              </a:buClr>
              <a:buSzPct val="65000"/>
              <a:buFont typeface="Wingdings" pitchFamily="2" charset="2"/>
              <a:buChar char="q"/>
            </a:pPr>
            <a:r>
              <a:rPr lang="km-KH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ធនធានដែល</a:t>
            </a:r>
            <a:r>
              <a:rPr lang="ca-ES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មាន ៖ 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ធនធានដែលផ្តល់ដោយរដ្ឋាភិបាល និងដៃគូអភិវឌ្ឍ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ន៍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។ 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ការិយាល័យជំនាញ 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ឬ អង្គភាព ត្រូវបង្ហាញពីលទ្ធភាពធនធានថវិក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ាដោយផ្អែកលើ</a:t>
            </a:r>
          </a:p>
          <a:p>
            <a:pPr marL="695325" lvl="2" indent="-342900">
              <a:lnSpc>
                <a:spcPct val="150000"/>
              </a:lnSpc>
              <a:spcBef>
                <a:spcPct val="0"/>
              </a:spcBef>
              <a:buClr>
                <a:schemeClr val="tx2"/>
              </a:buClr>
              <a:buFont typeface="Wingdings" pitchFamily="2" charset="2"/>
              <a:buChar char="Ø"/>
            </a:pPr>
            <a:r>
              <a:rPr lang="km-KH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ថវិកាដែលផ្តល់ដោយរាជរដ្ឋាភិបាល </a:t>
            </a:r>
            <a:r>
              <a:rPr lang="ca-ES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យោងតាម </a:t>
            </a:r>
            <a:r>
              <a:rPr lang="ca-ES" b="1" dirty="0">
                <a:latin typeface="Times New Roman" pitchFamily="18" charset="0"/>
                <a:ea typeface="Khmer OS" pitchFamily="2" charset="0"/>
                <a:cs typeface="Times New Roman" pitchFamily="18" charset="0"/>
              </a:rPr>
              <a:t>BSP</a:t>
            </a:r>
            <a:r>
              <a:rPr lang="en-US" b="1" dirty="0">
                <a:latin typeface="Times New Roman" pitchFamily="18" charset="0"/>
                <a:ea typeface="Khmer OS" pitchFamily="2" charset="0"/>
                <a:cs typeface="Times New Roman" pitchFamily="18" charset="0"/>
              </a:rPr>
              <a:t>2023</a:t>
            </a:r>
            <a:r>
              <a:rPr lang="ca-ES" b="1" dirty="0">
                <a:latin typeface="Times New Roman" pitchFamily="18" charset="0"/>
                <a:ea typeface="Khmer OS" pitchFamily="2" charset="0"/>
                <a:cs typeface="Times New Roman" pitchFamily="18" charset="0"/>
              </a:rPr>
              <a:t>-</a:t>
            </a:r>
            <a:r>
              <a:rPr lang="en-US" b="1" dirty="0">
                <a:latin typeface="Times New Roman" pitchFamily="18" charset="0"/>
                <a:ea typeface="Khmer OS" pitchFamily="2" charset="0"/>
                <a:cs typeface="Times New Roman" pitchFamily="18" charset="0"/>
              </a:rPr>
              <a:t>2025</a:t>
            </a:r>
            <a:r>
              <a:rPr lang="ca-ES" b="1" dirty="0">
                <a:latin typeface="Times New Roman" pitchFamily="18" charset="0"/>
                <a:ea typeface="Khmer OS" pitchFamily="2" charset="0"/>
                <a:cs typeface="Times New Roman" pitchFamily="18" charset="0"/>
              </a:rPr>
              <a:t> </a:t>
            </a:r>
            <a:r>
              <a:rPr lang="ca-ES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និង </a:t>
            </a:r>
            <a:r>
              <a:rPr lang="ca-ES" b="1" dirty="0">
                <a:latin typeface="Times New Roman" pitchFamily="18" charset="0"/>
                <a:ea typeface="Khmer OS" pitchFamily="2" charset="0"/>
                <a:cs typeface="Times New Roman" pitchFamily="18" charset="0"/>
              </a:rPr>
              <a:t>PB 20</a:t>
            </a:r>
            <a:r>
              <a:rPr lang="en-US" b="1" dirty="0">
                <a:latin typeface="Times New Roman" pitchFamily="18" charset="0"/>
                <a:ea typeface="Khmer OS" pitchFamily="2" charset="0"/>
                <a:cs typeface="Khmer OS Siemreap" pitchFamily="2" charset="0"/>
              </a:rPr>
              <a:t>23</a:t>
            </a:r>
            <a:endParaRPr lang="en-US" b="1" dirty="0">
              <a:latin typeface="Times New Roman" pitchFamily="18" charset="0"/>
              <a:ea typeface="Khmer OS" pitchFamily="2" charset="0"/>
              <a:cs typeface="Times New Roman" pitchFamily="18" charset="0"/>
            </a:endParaRPr>
          </a:p>
          <a:p>
            <a:pPr marL="695325" lvl="2" indent="-342900">
              <a:lnSpc>
                <a:spcPct val="150000"/>
              </a:lnSpc>
              <a:spcBef>
                <a:spcPct val="0"/>
              </a:spcBef>
              <a:buClr>
                <a:schemeClr val="tx2"/>
              </a:buClr>
              <a:buSzPct val="90000"/>
              <a:buFont typeface="Wingdings" pitchFamily="2" charset="2"/>
              <a:buChar char="Ø"/>
            </a:pPr>
            <a:r>
              <a:rPr lang="km-KH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ថវិកាដែលរំពឹងថា ទទួលបានការគាំទ្រពីដៃគូអភិវឌ្ឍន៍ ត្រូវដាក់បញ្ចូលតួលេខ ទៅតាមឈ្មោះដៃគូ</a:t>
            </a:r>
            <a:endParaRPr lang="en-US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marL="695325" lvl="2" indent="-342900">
              <a:lnSpc>
                <a:spcPct val="150000"/>
              </a:lnSpc>
              <a:spcBef>
                <a:spcPct val="0"/>
              </a:spcBef>
              <a:buClr>
                <a:schemeClr val="tx2"/>
              </a:buClr>
              <a:buSzPct val="90000"/>
              <a:buFont typeface="Wingdings" pitchFamily="2" charset="2"/>
              <a:buChar char="Ø"/>
            </a:pPr>
            <a:r>
              <a:rPr lang="km-KH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បើសិនជាសកម្មភាពលើកឡើងថ្មីហើយមិនទាន់មានការគាំទ្រត្រូវនៅទំនេរ</a:t>
            </a:r>
            <a:r>
              <a:rPr lang="ca-ES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។</a:t>
            </a:r>
            <a:endParaRPr lang="km-KH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>
              <a:buFont typeface="Wingdings" pitchFamily="2" charset="2"/>
              <a:buChar char="q"/>
            </a:pPr>
            <a:endParaRPr lang="km-KH" sz="2000" b="1" dirty="0">
              <a:solidFill>
                <a:srgbClr val="0000FF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>
              <a:buFont typeface="Wingdings" pitchFamily="2" charset="2"/>
              <a:buChar char="q"/>
            </a:pPr>
            <a:r>
              <a:rPr lang="km-KH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ថវិកាគ្រោងទុក</a:t>
            </a:r>
            <a:r>
              <a:rPr lang="ca-ES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៖</a:t>
            </a:r>
            <a:r>
              <a:rPr lang="en-US" sz="2000" b="1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</a:p>
          <a:p>
            <a:pPr lvl="1">
              <a:buSzPct val="100000"/>
              <a:buFont typeface="Wingdings" pitchFamily="2" charset="2"/>
              <a:buChar char="Ø"/>
            </a:pPr>
            <a:r>
              <a:rPr lang="ca-ES" sz="2000" b="1" dirty="0">
                <a:solidFill>
                  <a:srgbClr val="800000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1</a:t>
            </a:r>
            <a:r>
              <a:rPr lang="ca-ES" sz="2000" b="1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= តម្រូវការថវិកាសរុបឆ្នាំ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២០២៣</a:t>
            </a:r>
            <a:endParaRPr lang="ca-ES" sz="2000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r>
              <a:rPr lang="ca-ES" sz="2000" b="1" dirty="0">
                <a:solidFill>
                  <a:srgbClr val="800000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4</a:t>
            </a:r>
            <a:r>
              <a:rPr lang="ca-ES" sz="2000" dirty="0">
                <a:solidFill>
                  <a:srgbClr val="800000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= ធនធានដែលមាន​</a:t>
            </a:r>
            <a:endParaRPr lang="km-KH" sz="2000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marL="457200" lvl="1" indent="0">
              <a:buSzPct val="100000"/>
              <a:buFont typeface="Arial" panose="020B0604020202020204" pitchFamily="34" charset="0"/>
              <a:buNone/>
            </a:pP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    </a:t>
            </a:r>
            <a:r>
              <a:rPr lang="en-U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=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(</a:t>
            </a:r>
            <a:r>
              <a:rPr lang="ca-ES" sz="2000" b="1" dirty="0">
                <a:solidFill>
                  <a:srgbClr val="800000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2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=ថវិការដ្ឋាភិបាល) </a:t>
            </a:r>
            <a:r>
              <a:rPr lang="ca-ES" sz="2000" b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+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(</a:t>
            </a:r>
            <a:r>
              <a:rPr lang="ca-ES" sz="2000" b="1" dirty="0">
                <a:solidFill>
                  <a:srgbClr val="800000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3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=ថវិកាដៃគូអភិវឌ្ឍ)</a:t>
            </a:r>
            <a:endParaRPr lang="en-US" sz="2000" b="1" dirty="0">
              <a:solidFill>
                <a:srgbClr val="800000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marL="695325" lvl="2" indent="-342900">
              <a:lnSpc>
                <a:spcPct val="150000"/>
              </a:lnSpc>
              <a:spcBef>
                <a:spcPct val="0"/>
              </a:spcBef>
              <a:buClr>
                <a:schemeClr val="tx2"/>
              </a:buClr>
              <a:buSzPct val="90000"/>
              <a:buFont typeface="Wingdings" pitchFamily="2" charset="2"/>
              <a:buChar char="Ø"/>
            </a:pPr>
            <a:endParaRPr lang="en-US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9A30E9-9B5D-E310-BC8D-A1E43E1C62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078" y="357187"/>
            <a:ext cx="9357172" cy="785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1" hangingPunct="1"/>
            <a:r>
              <a:rPr lang="en-US" sz="24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ការបំពេញតារាងផែនការប្រតិបត្តិប្រចាំឆ្នាំ</a:t>
            </a:r>
            <a:r>
              <a:rPr lang="km-KH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២០២៣</a:t>
            </a:r>
            <a:r>
              <a:rPr lang="ca-ES" sz="24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(ត)</a:t>
            </a:r>
            <a:endParaRPr lang="en-US" sz="2400" dirty="0">
              <a:solidFill>
                <a:srgbClr val="0000FF"/>
              </a:solidFill>
              <a:latin typeface="Limon R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935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34ECBAD3-F83E-C8B2-0847-053A1F75FE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514350"/>
            <a:ext cx="10792691" cy="8636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</a:pPr>
            <a:r>
              <a:rPr lang="km-KH" sz="2400" dirty="0">
                <a:solidFill>
                  <a:srgbClr val="0000FF"/>
                </a:solidFill>
                <a:latin typeface="Khmer OS Muol" pitchFamily="2" charset="0"/>
                <a:ea typeface="Khmer Mool1" pitchFamily="2" charset="0"/>
                <a:cs typeface="Khmer OS Muol" pitchFamily="2" charset="0"/>
              </a:rPr>
              <a:t>ឧ. ផែនការប្រតិបត្តិប្រចាំឆ្នាំ ២០២៣ របស់នាយកដ្ឋាន ឬអង្គភាព...</a:t>
            </a:r>
            <a:endParaRPr lang="en-US" sz="2400" dirty="0">
              <a:solidFill>
                <a:srgbClr val="0000FF"/>
              </a:solidFill>
              <a:latin typeface="Khmer OS Muol" pitchFamily="2" charset="0"/>
              <a:ea typeface="Khmer Mool1" pitchFamily="2" charset="0"/>
              <a:cs typeface="Khmer OS Muol" pitchFamily="2" charset="0"/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4A927E2D-C90A-520D-013B-012585695E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57187" y="1457400"/>
            <a:ext cx="11612563" cy="5400600"/>
          </a:xfrm>
        </p:spPr>
        <p:txBody>
          <a:bodyPr>
            <a:normAutofit/>
          </a:bodyPr>
          <a:lstStyle/>
          <a:p>
            <a:pPr lvl="0" eaLnBrk="1" hangingPunct="1">
              <a:lnSpc>
                <a:spcPct val="150000"/>
              </a:lnSpc>
              <a:spcBef>
                <a:spcPct val="0"/>
              </a:spcBef>
            </a:pP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កម្មវិធីទី១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៖</a:t>
            </a:r>
            <a:r>
              <a:rPr lang="km-KH" sz="2000" i="1" dirty="0">
                <a:solidFill>
                  <a:srgbClr val="0000CC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ការអភិវឌ្ឍការអប់រំក្នុងប្រព័ន្ធ ក្រៅប្រព័ន្ធ និងមិនផ្លូវការ</a:t>
            </a:r>
            <a:endParaRPr lang="en-US" sz="2000" i="1" dirty="0">
              <a:solidFill>
                <a:srgbClr val="0000CC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lvl="0" eaLnBrk="1" hangingPunct="1">
              <a:lnSpc>
                <a:spcPct val="150000"/>
              </a:lnSpc>
              <a:spcBef>
                <a:spcPct val="0"/>
              </a:spcBef>
            </a:pP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អនុកម្មវិធី ១.២</a:t>
            </a:r>
            <a:r>
              <a:rPr lang="ca-ES" sz="2000" dirty="0">
                <a:latin typeface="Khmer OS Siemreap" pitchFamily="2" charset="0"/>
                <a:ea typeface="MS Mincho" pitchFamily="49" charset="-128"/>
                <a:cs typeface="Khmer OS Siemreap" pitchFamily="2" charset="0"/>
              </a:rPr>
              <a:t>៖</a:t>
            </a:r>
            <a:r>
              <a:rPr lang="km-KH" sz="2000" i="1" dirty="0">
                <a:solidFill>
                  <a:srgbClr val="0000FF"/>
                </a:solidFill>
                <a:latin typeface="Khmer OS Siemreap" pitchFamily="2" charset="0"/>
                <a:ea typeface="MS Mincho" pitchFamily="49" charset="-128"/>
                <a:cs typeface="Khmer OS Siemreap" pitchFamily="2" charset="0"/>
              </a:rPr>
              <a:t> </a:t>
            </a:r>
            <a:r>
              <a:rPr lang="km-KH" sz="2000" i="1" dirty="0">
                <a:solidFill>
                  <a:srgbClr val="0000CC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ការពង្រឹងគុណភាព និងប្រសិទ្ធភាពអប់រំនៃការអប់រំនៅបឋមសិក្សា</a:t>
            </a:r>
            <a:endParaRPr lang="en-US" sz="2000" dirty="0">
              <a:latin typeface="Khmer OS Siemreap" pitchFamily="2" charset="0"/>
              <a:cs typeface="Khmer OS Siemreap" pitchFamily="2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</a:pP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នៅក្នុងឆ្នាំសិក្សា២០២៣-២០២៤</a:t>
            </a:r>
            <a:r>
              <a:rPr lang="ca-ES" sz="2000" i="1" dirty="0">
                <a:solidFill>
                  <a:srgbClr val="0000CC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  <a:r>
              <a:rPr lang="km-KH" sz="2000" i="1" dirty="0">
                <a:solidFill>
                  <a:srgbClr val="0000CC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ផ្នែកបឋមសិក្សានឹងសម្រេចឱ្យបាននូវអត្រាប្រមូលកុមារចូលរៀន (ឧ. </a:t>
            </a:r>
            <a:r>
              <a:rPr kumimoji="0" lang="km-KH" sz="2000" b="0" i="0" u="none" strike="noStrike" cap="none" normalizeH="0" baseline="0" dirty="0">
                <a:ln>
                  <a:noFill/>
                </a:ln>
                <a:solidFill>
                  <a:srgbClr val="0000CC"/>
                </a:solidFill>
                <a:effectLst/>
                <a:latin typeface="Khmer OS Siemreap" pitchFamily="2" charset="0"/>
                <a:ea typeface="MS Mincho" pitchFamily="49" charset="-128"/>
                <a:cs typeface="Khmer OS Siemreap" pitchFamily="2" charset="0"/>
              </a:rPr>
              <a:t>បង្កើនអត្រាពិតចូលរៀនថ្មីពី ៩៦% នៅឆ្នាំសិក្សា២០២២-២០២៣ ដល់ ៩៧% នៅឆ្នាំសិក្សា២០២៣-២០២៤</a:t>
            </a:r>
            <a:r>
              <a:rPr lang="km-KH" sz="2000" i="1" dirty="0">
                <a:solidFill>
                  <a:srgbClr val="0000CC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)</a:t>
            </a:r>
            <a:endParaRPr lang="km-KH" sz="2000" i="1" dirty="0">
              <a:solidFill>
                <a:srgbClr val="0000CC"/>
              </a:solidFill>
              <a:latin typeface="Khmer OS Siemreap" pitchFamily="2" charset="0"/>
              <a:ea typeface="MS Mincho" pitchFamily="49" charset="-128"/>
              <a:cs typeface="Khmer OS Siemreap" pitchFamily="2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</a:pP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នៅក្នុងការងារនេះ សកម្មភាពមួយចំនួននឹងត្រូវគ្រោងអនុវត្ត</a:t>
            </a:r>
            <a:endParaRPr lang="en-US" sz="2000" i="1" dirty="0">
              <a:latin typeface="Khmer OS Siemreap" pitchFamily="2" charset="0"/>
              <a:cs typeface="Khmer OS Siemreap" pitchFamily="2" charset="0"/>
            </a:endParaRPr>
          </a:p>
          <a:p>
            <a:pPr lvl="1" eaLnBrk="1" hangingPunct="1">
              <a:lnSpc>
                <a:spcPct val="15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km-KH" sz="2000" i="1" dirty="0">
                <a:solidFill>
                  <a:srgbClr val="0000FF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រៀបចំយុទ្ធនាការប្រមូលកុមារ</a:t>
            </a:r>
          </a:p>
          <a:p>
            <a:pPr lvl="1" eaLnBrk="1" hangingPunct="1">
              <a:lnSpc>
                <a:spcPct val="150000"/>
              </a:lnSpc>
              <a:spcBef>
                <a:spcPct val="0"/>
              </a:spcBef>
              <a:buSzPct val="100000"/>
              <a:buFont typeface="Wingdings" pitchFamily="2" charset="2"/>
              <a:buChar char="Ø"/>
            </a:pPr>
            <a:r>
              <a:rPr lang="km-KH" sz="2000" i="1" dirty="0">
                <a:solidFill>
                  <a:srgbClr val="0000FF"/>
                </a:solidFill>
                <a:latin typeface="Khmer OS Siemreap" pitchFamily="2" charset="0"/>
                <a:cs typeface="Khmer OS Siemreap" pitchFamily="2" charset="0"/>
              </a:rPr>
              <a:t>គូសផែនទីខ្នងផ្ទះ</a:t>
            </a:r>
            <a:endParaRPr lang="en-US" sz="2000" i="1" dirty="0">
              <a:solidFill>
                <a:srgbClr val="0000FF"/>
              </a:solidFill>
              <a:latin typeface="Khmer OS Siemreap" pitchFamily="2" charset="0"/>
              <a:cs typeface="Khmer OS Siemreap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103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oup 28">
            <a:extLst>
              <a:ext uri="{FF2B5EF4-FFF2-40B4-BE49-F238E27FC236}">
                <a16:creationId xmlns:a16="http://schemas.microsoft.com/office/drawing/2014/main" id="{B8CA7E79-2859-DD24-D6CB-AD6424652E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871515"/>
              </p:ext>
            </p:extLst>
          </p:nvPr>
        </p:nvGraphicFramePr>
        <p:xfrm>
          <a:off x="433387" y="123825"/>
          <a:ext cx="11325225" cy="5719401"/>
        </p:xfrm>
        <a:graphic>
          <a:graphicData uri="http://schemas.openxmlformats.org/drawingml/2006/table">
            <a:tbl>
              <a:tblPr/>
              <a:tblGrid>
                <a:gridCol w="742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03916">
                  <a:extLst>
                    <a:ext uri="{9D8B030D-6E8A-4147-A177-3AD203B41FA5}">
                      <a16:colId xmlns:a16="http://schemas.microsoft.com/office/drawing/2014/main" val="377946676"/>
                    </a:ext>
                  </a:extLst>
                </a:gridCol>
              </a:tblGrid>
              <a:tr h="6534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anose="02000500000000020004" pitchFamily="2" charset="0"/>
                          <a:ea typeface="MS Mincho" pitchFamily="49" charset="-128"/>
                          <a:cs typeface="Khmer OS System" panose="02000500000000020004" pitchFamily="2" charset="0"/>
                        </a:rPr>
                        <a:t>សកម្មភាពគ្រោងទុក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anose="02000500000000020004" pitchFamily="2" charset="0"/>
                        <a:ea typeface="MS Mincho" pitchFamily="49" charset="-128"/>
                        <a:cs typeface="Khmer OS System" panose="02000500000000020004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anose="02000500000000020004" pitchFamily="2" charset="0"/>
                          <a:ea typeface="MS Mincho" pitchFamily="49" charset="-128"/>
                          <a:cs typeface="Khmer OS System" panose="02000500000000020004" pitchFamily="2" charset="0"/>
                        </a:rPr>
                        <a:t>លទ្ធផលគ្រោងទុក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anose="02000500000000020004" pitchFamily="2" charset="0"/>
                        <a:ea typeface="MS Mincho" pitchFamily="49" charset="-128"/>
                        <a:cs typeface="Khmer OS System" panose="02000500000000020004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804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កម្មវិធីទី១</a:t>
                      </a:r>
                      <a:r>
                        <a:rPr kumimoji="0" lang="ca-E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៖ </a:t>
                      </a: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ការអភិវឌ្ឍការអប់រំក្នុងប្រព័ន្ធ ក្រៅប្រព័ន្ធ និងមិនផ្លូវការ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Khmer OS Siemreap" pitchFamily="2" charset="0"/>
                        <a:ea typeface="MS Mincho" pitchFamily="49" charset="-128"/>
                        <a:cs typeface="Khmer OS Siemreap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804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អនុកម្មវិធី១.២</a:t>
                      </a:r>
                      <a:r>
                        <a:rPr kumimoji="0" lang="ca-E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៖</a:t>
                      </a: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 ការពង្រឹងគុណភាព និងប្រសិទ្ធភាពអប់រំនៃការអប់រំនៅបឋមសិក្សា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iemreap" pitchFamily="2" charset="0"/>
                        <a:ea typeface="MS Mincho" pitchFamily="49" charset="-128"/>
                        <a:cs typeface="Khmer OS Siemreap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656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សូចនាករ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 </a:t>
                      </a: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និងចំណុចដៅ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 MTR-ESP</a:t>
                      </a:r>
                      <a:r>
                        <a:rPr kumimoji="0" lang="ca-E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៖</a:t>
                      </a: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 </a:t>
                      </a: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បង្កើនអត្រាពិតចូលរៀនថ្មីពី ៩៣% នៅឆ្នាំសិក្សា២០២១-២០២២ ដល់ ៩៩% នៅឆ្នាំសិក្សា២០២២-២០២៣</a:t>
                      </a:r>
                      <a:endParaRPr kumimoji="0" lang="en-US" sz="18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Khmer OS Siemreap" pitchFamily="2" charset="0"/>
                        <a:ea typeface="MS Mincho" pitchFamily="49" charset="-128"/>
                        <a:cs typeface="Khmer OS Siemreap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70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សូចនាករ និងចំណុចដៅប្រចាំឆ្នាំ</a:t>
                      </a:r>
                      <a:r>
                        <a:rPr kumimoji="0" lang="ca-E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៖</a:t>
                      </a: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 </a:t>
                      </a:r>
                      <a:r>
                        <a:rPr kumimoji="0" lang="km-KH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បង្កើនអត្រាពិតចូលរៀនថ្មីពី ៩៧% នៅឆ្នាំសិក្សា២០២២-២០២៣ ដល់ ៩៩% នៅឆ្នាំសិក្សា២០២៣-២០២៤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Khmer OS Siemreap" pitchFamily="2" charset="0"/>
                        <a:ea typeface="MS Mincho" pitchFamily="49" charset="-128"/>
                        <a:cs typeface="Khmer OS Siemreap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72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km-KH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ចង្កោមសកម្មភាពទី១</a:t>
                      </a:r>
                      <a:r>
                        <a:rPr kumimoji="0" lang="ca-E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៖</a:t>
                      </a: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ការអភិវឌ្ឍការអប់រំបឋមសិក្សាដើម្បីធានាឱ្យការចូលរៀនមានគុណភាព ប្រកបដោយសមធម៌ និងបរិយាបន្ន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87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សកម្មភាពគោល១.១</a:t>
                      </a:r>
                      <a:r>
                        <a:rPr kumimoji="0" lang="en-US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៖</a:t>
                      </a: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 </a:t>
                      </a: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គាំទ្រកិច្ចដំណើរការអង្គភាព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3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សកម្មភាពគោល១.២</a:t>
                      </a:r>
                      <a:r>
                        <a:rPr kumimoji="0" lang="en-US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៖</a:t>
                      </a: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 មូលនិធីដំណើរការសាលារៀនសាធារណៈ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3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សកម្មភាពគោល១.៣៖ </a:t>
                      </a: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ការផ្តល់អាហារូបករណ៍សិស្សក្រីក្រ និងអាហារតាមសាលារៀន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99295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64884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oup 2">
            <a:extLst>
              <a:ext uri="{FF2B5EF4-FFF2-40B4-BE49-F238E27FC236}">
                <a16:creationId xmlns:a16="http://schemas.microsoft.com/office/drawing/2014/main" id="{8901F5C8-39A6-223C-489F-A83A091FD9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768910"/>
              </p:ext>
            </p:extLst>
          </p:nvPr>
        </p:nvGraphicFramePr>
        <p:xfrm>
          <a:off x="1722120" y="402908"/>
          <a:ext cx="8686800" cy="5334423"/>
        </p:xfrm>
        <a:graphic>
          <a:graphicData uri="http://schemas.openxmlformats.org/drawingml/2006/table">
            <a:tbl>
              <a:tblPr/>
              <a:tblGrid>
                <a:gridCol w="3159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2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7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4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92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445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493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65268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" pitchFamily="2" charset="0"/>
                          <a:ea typeface="MS Mincho" pitchFamily="49" charset="-128"/>
                          <a:cs typeface="Khmer OS" pitchFamily="2" charset="0"/>
                        </a:rPr>
                        <a:t>សកម្មភាពគ្រោងទុក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imon S2" pitchFamily="2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" pitchFamily="2" charset="0"/>
                          <a:ea typeface="MS Mincho" pitchFamily="49" charset="-128"/>
                          <a:cs typeface="Khmer OS" pitchFamily="2" charset="0"/>
                        </a:rPr>
                        <a:t>លទ្ធផលគ្រោងទុក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imon S2" pitchFamily="2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" pitchFamily="2" charset="0"/>
                          <a:ea typeface="MS Mincho" pitchFamily="49" charset="-128"/>
                          <a:cs typeface="Khmer OS" pitchFamily="2" charset="0"/>
                        </a:rPr>
                        <a:t>ក្របខណ្ឌពេលវេលា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imon S2" pitchFamily="2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" pitchFamily="2" charset="0"/>
                          <a:ea typeface="MS Mincho" pitchFamily="49" charset="-128"/>
                          <a:cs typeface="Khmer OS" pitchFamily="2" charset="0"/>
                        </a:rPr>
                        <a:t>អង្គភាពទទួលបន្ទុក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imon S2" pitchFamily="2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4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MS Mincho" pitchFamily="49" charset="-128"/>
                          <a:cs typeface="Times New Roman" pitchFamily="18" charset="0"/>
                        </a:rPr>
                        <a:t>Q1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MS Mincho" pitchFamily="49" charset="-128"/>
                          <a:cs typeface="Times New Roman" pitchFamily="18" charset="0"/>
                        </a:rPr>
                        <a:t>Q2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MS Mincho" pitchFamily="49" charset="-128"/>
                          <a:cs typeface="Times New Roman" pitchFamily="18" charset="0"/>
                        </a:rPr>
                        <a:t>Q3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MS Mincho" pitchFamily="49" charset="-128"/>
                          <a:cs typeface="Times New Roman" pitchFamily="18" charset="0"/>
                        </a:rPr>
                        <a:t>Q4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964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សកម្មភាពគោល១.៣៖ ការផ្តល់អាហារូបករណ៍សិស្សក្រីក្រ និងអាហារតាមសាលារៀន</a:t>
                      </a:r>
                      <a:endParaRPr kumimoji="0" lang="en-US" sz="16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iemreap" pitchFamily="2" charset="0"/>
                        <a:ea typeface="MS Mincho" pitchFamily="49" charset="-128"/>
                        <a:cs typeface="Khmer OS Siemreap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95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១.</a:t>
                      </a:r>
                      <a:r>
                        <a:rPr kumimoji="0" lang="km-KH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៣.១ ការផ្តល់អាហារូបករណ៍សិស្សក្រីក្រនៅកម្រិតបឋមសិក្សា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endParaRPr kumimoji="0" lang="km-KH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Khmer OS Siemreap" pitchFamily="2" charset="0"/>
                        <a:ea typeface="MS Mincho" pitchFamily="49" charset="-128"/>
                        <a:cs typeface="Khmer OS Siemreap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Khmer OS System" panose="02000500000000020004" pitchFamily="2" charset="0"/>
                          <a:ea typeface="MS Mincho" pitchFamily="49" charset="-128"/>
                          <a:cs typeface="Khmer OS System" panose="02000500000000020004" pitchFamily="2" charset="0"/>
                        </a:rPr>
                        <a:t>ចំនួនអ្នកចូលរួមថ្នាក់ជាតិ ៥២នាក់ និងអង្គការដៃគូ ចំនួន១២នាក់ សរុបរួម៦៤នាក់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MS Mincho" pitchFamily="49" charset="-128"/>
                          <a:cs typeface="Times New Roman" pitchFamily="18" charset="0"/>
                        </a:rPr>
                        <a:t>X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MS Mincho" pitchFamily="49" charset="-128"/>
                          <a:cs typeface="Times New Roman" pitchFamily="18" charset="0"/>
                        </a:rPr>
                        <a:t>X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" pitchFamily="2" charset="0"/>
                          <a:ea typeface="MS Mincho" pitchFamily="49" charset="-128"/>
                          <a:cs typeface="Khmer OS" pitchFamily="2" charset="0"/>
                        </a:rPr>
                        <a:t>ការិ. អរក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964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១.</a:t>
                      </a:r>
                      <a:r>
                        <a:rPr kumimoji="0" lang="km-KH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៣.</a:t>
                      </a: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២</a:t>
                      </a:r>
                      <a:r>
                        <a:rPr kumimoji="0" lang="km-KH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 សិក្ខាសាលាពិគ្រោះយោបល់ថ្នាក់ជាតិស្តីពីការអនុវត្តកម្មវិធីផ្តល់ស្បៀងអាហារតាមសាលារៀន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Khmer OS System" panose="02000500000000020004" pitchFamily="2" charset="0"/>
                          <a:ea typeface="MS Mincho" pitchFamily="49" charset="-128"/>
                          <a:cs typeface="Khmer OS System" panose="02000500000000020004" pitchFamily="2" charset="0"/>
                        </a:rPr>
                        <a:t>រៀបចំបាននូវឯកសារទស្សនទានចង្អុលបង្ហាញ យន្តការអនុវត្តកម្មវិធីអាហារូបករណ៍សិស្សក្រីក្ររៀនពូកែ និងសិក្ខាសាលាលើកទីពីរ: រៀបចំបាននៅឯកសារណែនាំប្រតិបត្តិសម្រាប់ការអនុវត្តកម្មវិធីអាហារូបរណ៍សិស្សក្រីក្ររៀនពូកែ។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MS Mincho" pitchFamily="49" charset="-128"/>
                          <a:cs typeface="Times New Roman" pitchFamily="18" charset="0"/>
                        </a:rPr>
                        <a:t>X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  <a:ea typeface="MS Mincho" pitchFamily="49" charset="-128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" pitchFamily="2" charset="0"/>
                          <a:ea typeface="MS Mincho" pitchFamily="49" charset="-128"/>
                          <a:cs typeface="Khmer OS" pitchFamily="2" charset="0"/>
                        </a:rPr>
                        <a:t>ការិ. អរក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34420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oup 2">
            <a:extLst>
              <a:ext uri="{FF2B5EF4-FFF2-40B4-BE49-F238E27FC236}">
                <a16:creationId xmlns:a16="http://schemas.microsoft.com/office/drawing/2014/main" id="{BF23425D-504C-4565-BB78-564EBC67D1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166436"/>
              </p:ext>
            </p:extLst>
          </p:nvPr>
        </p:nvGraphicFramePr>
        <p:xfrm>
          <a:off x="1553759" y="661970"/>
          <a:ext cx="9084484" cy="5181549"/>
        </p:xfrm>
        <a:graphic>
          <a:graphicData uri="http://schemas.openxmlformats.org/drawingml/2006/table">
            <a:tbl>
              <a:tblPr/>
              <a:tblGrid>
                <a:gridCol w="3232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8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10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1006">
                  <a:extLst>
                    <a:ext uri="{9D8B030D-6E8A-4147-A177-3AD203B41FA5}">
                      <a16:colId xmlns:a16="http://schemas.microsoft.com/office/drawing/2014/main" val="2474244696"/>
                    </a:ext>
                  </a:extLst>
                </a:gridCol>
                <a:gridCol w="125100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00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57288"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សកម្មភាពគ្រោងទុក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itchFamily="2" charset="0"/>
                        <a:ea typeface="MS Mincho" pitchFamily="49" charset="-128"/>
                        <a:cs typeface="Khmer OS System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ថវិកាគ្រោងទុក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itchFamily="2" charset="0"/>
                        <a:ea typeface="MS Mincho" pitchFamily="49" charset="-128"/>
                        <a:cs typeface="Khmer OS System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899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តម្រូវការថវិកាសរុប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itchFamily="2" charset="0"/>
                        <a:ea typeface="MS Mincho" pitchFamily="49" charset="-128"/>
                        <a:cs typeface="Khmer OS System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ធនធានដែលមាន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itchFamily="2" charset="0"/>
                        <a:ea typeface="MS Mincho" pitchFamily="49" charset="-128"/>
                        <a:cs typeface="Khmer OS System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1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រដ្ឋាភិបាល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itchFamily="2" charset="0"/>
                        <a:ea typeface="MS Mincho" pitchFamily="49" charset="-128"/>
                        <a:cs typeface="Khmer OS System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ឈ្មោះដៃគូ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itchFamily="2" charset="0"/>
                        <a:ea typeface="MS Mincho" pitchFamily="49" charset="-128"/>
                        <a:cs typeface="Khmer OS System" pitchFamily="2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  WFP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ឈ្មោះដៃគូ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itchFamily="2" charset="0"/>
                        <a:ea typeface="MS Mincho" pitchFamily="49" charset="-128"/>
                        <a:cs typeface="Khmer OS System" pitchFamily="2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 CRFO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m-KH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ystem" pitchFamily="2" charset="0"/>
                          <a:ea typeface="MS Mincho" pitchFamily="49" charset="-128"/>
                          <a:cs typeface="Khmer OS System" pitchFamily="2" charset="0"/>
                        </a:rPr>
                        <a:t>សរុបដៃគូអភិវឌ្ឍ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ystem" pitchFamily="2" charset="0"/>
                        <a:ea typeface="MS Mincho" pitchFamily="49" charset="-128"/>
                        <a:cs typeface="Khmer OS System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73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km-KH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សកម្មភាពគោល១.៣៖ ការផ្តល់អាហារូបករណ៍សិស្សក្រីក្រ និងអាហារតាមសាលារៀន</a:t>
                      </a:r>
                      <a:endParaRPr kumimoji="0" lang="en-US" sz="1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Khmer OS Siemreap" pitchFamily="2" charset="0"/>
                        <a:ea typeface="MS Mincho" pitchFamily="49" charset="-128"/>
                        <a:cs typeface="Khmer OS Siemreap" pitchFamily="2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+mn-cs"/>
                        </a:rPr>
                        <a:t>72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+mn-cs"/>
                        </a:rPr>
                        <a:t>110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73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១.</a:t>
                      </a:r>
                      <a:r>
                        <a:rPr kumimoji="0" lang="km-KH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៣.១ ការផ្តល់អាហារូបករណ៍សិស្សក្រីក្រនៅកម្រិតបឋមសិក្សា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+mn-cs"/>
                        </a:rPr>
                        <a:t>38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38.0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+mn-cs"/>
                        </a:rPr>
                        <a:t>0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+mn-cs"/>
                        </a:rPr>
                        <a:t>38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73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១.</a:t>
                      </a:r>
                      <a:r>
                        <a:rPr kumimoji="0" lang="km-KH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៣.</a:t>
                      </a:r>
                      <a:r>
                        <a:rPr kumimoji="0" lang="en-US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២</a:t>
                      </a:r>
                      <a:r>
                        <a:rPr kumimoji="0" lang="km-KH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Khmer OS Siemreap" pitchFamily="2" charset="0"/>
                          <a:ea typeface="MS Mincho" pitchFamily="49" charset="-128"/>
                          <a:cs typeface="Khmer OS Siemreap" pitchFamily="2" charset="0"/>
                        </a:rPr>
                        <a:t> សិក្ខាសាលាពិគ្រោះយោបល់ថ្នាក់ជាតិស្តីពីការអនុវត្តកម្មវិធីផ្តល់ស្បៀងអាហារតាមសាលារៀន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+mn-cs"/>
                        </a:rPr>
                        <a:t>72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+mn-cs"/>
                        </a:rPr>
                        <a:t>00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72.0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53949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C59B9D8-84E1-73EC-9F87-8C7BDB6699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075" r="2441" b="10075"/>
          <a:stretch/>
        </p:blipFill>
        <p:spPr>
          <a:xfrm>
            <a:off x="536864" y="779039"/>
            <a:ext cx="7609609" cy="4790211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51FFA6C6-7476-F212-3806-26FA891F5C12}"/>
              </a:ext>
            </a:extLst>
          </p:cNvPr>
          <p:cNvSpPr txBox="1">
            <a:spLocks noChangeArrowheads="1"/>
          </p:cNvSpPr>
          <p:nvPr/>
        </p:nvSpPr>
        <p:spPr>
          <a:xfrm>
            <a:off x="495299" y="263101"/>
            <a:ext cx="8286750" cy="5159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តារាងផែនការប្រតិបត្តិប្រចាំឆ្នាំ</a:t>
            </a:r>
            <a:r>
              <a:rPr lang="km-KH" sz="20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២០២៣ កម្មវិធី និងអនុកម្មវិធី</a:t>
            </a:r>
            <a:endParaRPr lang="en-US" sz="2000" dirty="0">
              <a:solidFill>
                <a:srgbClr val="0000FF"/>
              </a:solidFill>
              <a:latin typeface="Limon R1" pitchFamily="2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51D870C-9AB3-4B45-C97C-9B104B39F38A}"/>
              </a:ext>
            </a:extLst>
          </p:cNvPr>
          <p:cNvSpPr/>
          <p:nvPr/>
        </p:nvSpPr>
        <p:spPr>
          <a:xfrm>
            <a:off x="619994" y="2343878"/>
            <a:ext cx="377532" cy="2649681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793859-AEB3-0408-E371-9C63667DE8FF}"/>
              </a:ext>
            </a:extLst>
          </p:cNvPr>
          <p:cNvSpPr txBox="1"/>
          <p:nvPr/>
        </p:nvSpPr>
        <p:spPr>
          <a:xfrm>
            <a:off x="8281556" y="1082386"/>
            <a:ext cx="3818658" cy="2327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បំពេញសូចនាករ </a:t>
            </a:r>
            <a:r>
              <a:rPr lang="en-US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MTR-</a:t>
            </a:r>
            <a:r>
              <a:rPr lang="en-GB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ESP </a:t>
            </a: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និងចំណុចដៅប្រចាំឆ្នាំ</a:t>
            </a:r>
            <a:endParaRPr lang="en-GB" sz="14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ជួរឈរ </a:t>
            </a:r>
            <a:r>
              <a:rPr lang="en-GB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C </a:t>
            </a: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បំពេញសកម្មភាព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ជួរឈរ </a:t>
            </a:r>
            <a:r>
              <a:rPr lang="en-GB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D </a:t>
            </a: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បំពេញលទ្ធផលគ្រោងទុក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ជួរឈរ </a:t>
            </a:r>
            <a:r>
              <a:rPr lang="en-GB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E-H </a:t>
            </a: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បំពេញក្របខ័ណ្ឌពេលវេលា</a:t>
            </a:r>
            <a:endParaRPr lang="en-GB" sz="14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ជួរឈរ </a:t>
            </a:r>
            <a:r>
              <a:rPr lang="en-GB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I </a:t>
            </a: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បំពេញអង្គភាពទទួលបន្ទុក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ជួរឈរ </a:t>
            </a:r>
            <a:r>
              <a:rPr lang="en-GB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K </a:t>
            </a: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បំពេញថវិការដ្ឋ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ជួរឈរ </a:t>
            </a:r>
            <a:r>
              <a:rPr lang="en-GB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L-Z </a:t>
            </a:r>
            <a:r>
              <a:rPr lang="km-KH" sz="14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បំពេញថវិកាដៃគូអភិវឌ្ឍ</a:t>
            </a:r>
            <a:endParaRPr lang="en-GB" sz="14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6E506B-81BB-BF88-8463-030BD2F4A9EE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997526" y="1294977"/>
            <a:ext cx="7320397" cy="23737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3A0C3052-F7A6-369B-CEDA-5AF6BFE1A62A}"/>
              </a:ext>
            </a:extLst>
          </p:cNvPr>
          <p:cNvSpPr/>
          <p:nvPr/>
        </p:nvSpPr>
        <p:spPr>
          <a:xfrm>
            <a:off x="8136949" y="1614917"/>
            <a:ext cx="268430" cy="1631372"/>
          </a:xfrm>
          <a:prstGeom prst="leftBrace">
            <a:avLst>
              <a:gd name="adj1" fmla="val 51811"/>
              <a:gd name="adj2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244CFDD-4BC4-90D2-D8DF-2F9F0DAA8DC5}"/>
              </a:ext>
            </a:extLst>
          </p:cNvPr>
          <p:cNvSpPr/>
          <p:nvPr/>
        </p:nvSpPr>
        <p:spPr>
          <a:xfrm>
            <a:off x="716974" y="5211041"/>
            <a:ext cx="6742837" cy="35820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49CB286-0CF1-1A30-EDAB-C37DA709BF9F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4261140" y="2430603"/>
            <a:ext cx="3875809" cy="24678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169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6D04C8-D7EC-6A12-91C5-8C61F5C05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55" t="19955" r="9219" b="15152"/>
          <a:stretch/>
        </p:blipFill>
        <p:spPr>
          <a:xfrm>
            <a:off x="392968" y="897035"/>
            <a:ext cx="7551994" cy="47608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5492BA-FD50-45EC-A570-FADA021A4D94}"/>
              </a:ext>
            </a:extLst>
          </p:cNvPr>
          <p:cNvSpPr txBox="1"/>
          <p:nvPr/>
        </p:nvSpPr>
        <p:spPr>
          <a:xfrm>
            <a:off x="8143020" y="615895"/>
            <a:ext cx="3548496" cy="1177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ប៊ូតុង</a:t>
            </a:r>
            <a:r>
              <a:rPr lang="en-GB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</a:t>
            </a:r>
            <a:r>
              <a:rPr lang="km-KH" sz="12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បង្ហាញតាមសកម្មភាពគោល</a:t>
            </a:r>
            <a:endParaRPr lang="en-GB" sz="1200" dirty="0">
              <a:latin typeface="Khmer OS Muol Light" panose="02000500000000020004" pitchFamily="2" charset="0"/>
              <a:cs typeface="Khmer OS Muol Light" panose="02000500000000020004" pitchFamily="2" charset="0"/>
            </a:endParaRPr>
          </a:p>
          <a:p>
            <a:pPr marL="34290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ជ្រើសរសើ ច.ស.ក ទី១ ឬទី២</a:t>
            </a:r>
          </a:p>
          <a:p>
            <a:pPr marL="34290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ជ្រើសរើស សកម្មភាពគោលទី១ ដល់ទី១០</a:t>
            </a:r>
          </a:p>
          <a:p>
            <a:pPr marL="34290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ចុចប៊ូតុង បង្ហាញតាមសកម្មភាពគោល</a:t>
            </a:r>
            <a:endParaRPr lang="en-GB" sz="12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35315E-09D8-47A3-A4D7-1D7189CD1609}"/>
              </a:ext>
            </a:extLst>
          </p:cNvPr>
          <p:cNvSpPr txBox="1"/>
          <p:nvPr/>
        </p:nvSpPr>
        <p:spPr>
          <a:xfrm>
            <a:off x="8201905" y="1793140"/>
            <a:ext cx="3548496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m-KH" sz="12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ប៊ូតុង លុបទិន្នន័យ</a:t>
            </a:r>
            <a:endParaRPr lang="km-KH" sz="12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 សម្រាប់លុបទិន្នន័យដែលមានទាំងអស់</a:t>
            </a:r>
            <a:endParaRPr lang="en-GB" sz="12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6025AE5-4FDF-4237-8A43-43C54E8A3082}"/>
              </a:ext>
            </a:extLst>
          </p:cNvPr>
          <p:cNvCxnSpPr>
            <a:cxnSpLocks/>
          </p:cNvCxnSpPr>
          <p:nvPr/>
        </p:nvCxnSpPr>
        <p:spPr>
          <a:xfrm flipV="1">
            <a:off x="4119995" y="1962364"/>
            <a:ext cx="5081582" cy="53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A44708-AA54-44A6-8EE8-AD1DE5243E69}"/>
              </a:ext>
            </a:extLst>
          </p:cNvPr>
          <p:cNvCxnSpPr>
            <a:cxnSpLocks/>
          </p:cNvCxnSpPr>
          <p:nvPr/>
        </p:nvCxnSpPr>
        <p:spPr>
          <a:xfrm flipV="1">
            <a:off x="1529351" y="830768"/>
            <a:ext cx="6672554" cy="36938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C82D3CD-416F-452A-9CBA-15F13B04686D}"/>
              </a:ext>
            </a:extLst>
          </p:cNvPr>
          <p:cNvSpPr/>
          <p:nvPr/>
        </p:nvSpPr>
        <p:spPr>
          <a:xfrm>
            <a:off x="441614" y="1032850"/>
            <a:ext cx="1039091" cy="51539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9C973892-050E-4DC6-9FCD-F865D2D3692C}"/>
              </a:ext>
            </a:extLst>
          </p:cNvPr>
          <p:cNvSpPr/>
          <p:nvPr/>
        </p:nvSpPr>
        <p:spPr>
          <a:xfrm rot="5400000">
            <a:off x="3556673" y="946857"/>
            <a:ext cx="587444" cy="6087944"/>
          </a:xfrm>
          <a:prstGeom prst="leftBrace">
            <a:avLst>
              <a:gd name="adj1" fmla="val 62531"/>
              <a:gd name="adj2" fmla="val 46105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579BE8-C5AD-6957-C4FA-0CD6B0EEB028}"/>
              </a:ext>
            </a:extLst>
          </p:cNvPr>
          <p:cNvSpPr txBox="1"/>
          <p:nvPr/>
        </p:nvSpPr>
        <p:spPr>
          <a:xfrm>
            <a:off x="8143020" y="2597072"/>
            <a:ext cx="3548496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m-KH" sz="12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ប៊ូតុង លុប </a:t>
            </a:r>
            <a:r>
              <a:rPr lang="en-US" sz="12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Comments</a:t>
            </a:r>
            <a:endParaRPr lang="km-KH" sz="1200" dirty="0">
              <a:latin typeface="Khmer OS Muol Light" panose="02000500000000020004" pitchFamily="2" charset="0"/>
              <a:cs typeface="Khmer OS Muol Light" panose="02000500000000020004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ដើម្បីទាញយកសកម្មភាព ថវិកាដែលបានទាញមកពីប្រព័ន្ធគ្រោងថវិកា</a:t>
            </a:r>
            <a:endParaRPr lang="en-GB" sz="12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7C84F18-3A6B-972F-1C59-1F4FB45B1E32}"/>
              </a:ext>
            </a:extLst>
          </p:cNvPr>
          <p:cNvCxnSpPr>
            <a:cxnSpLocks/>
          </p:cNvCxnSpPr>
          <p:nvPr/>
        </p:nvCxnSpPr>
        <p:spPr>
          <a:xfrm>
            <a:off x="2990423" y="2087227"/>
            <a:ext cx="6034936" cy="6232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52ED2F6-1085-5749-3B84-05338A9F9A69}"/>
              </a:ext>
            </a:extLst>
          </p:cNvPr>
          <p:cNvSpPr txBox="1"/>
          <p:nvPr/>
        </p:nvSpPr>
        <p:spPr>
          <a:xfrm>
            <a:off x="8143020" y="3573818"/>
            <a:ext cx="3548496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m-KH" sz="12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ប៊ូតុង ភាសាអង់គ្លេស</a:t>
            </a:r>
          </a:p>
          <a:p>
            <a:pPr algn="ctr">
              <a:lnSpc>
                <a:spcPct val="150000"/>
              </a:lnSpc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បើកសន្លឹកកិច្ចមើលជាភាសាអង់គ្លេសដែលបានបកប្រែរួចរាល់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FB5F7CF-3007-A824-90BB-B6C7C70920BE}"/>
              </a:ext>
            </a:extLst>
          </p:cNvPr>
          <p:cNvCxnSpPr>
            <a:cxnSpLocks/>
          </p:cNvCxnSpPr>
          <p:nvPr/>
        </p:nvCxnSpPr>
        <p:spPr>
          <a:xfrm>
            <a:off x="2239241" y="2096001"/>
            <a:ext cx="6874227" cy="165703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5E4D338-6AB8-2DFF-0A00-FBF45CC9321C}"/>
              </a:ext>
            </a:extLst>
          </p:cNvPr>
          <p:cNvSpPr txBox="1"/>
          <p:nvPr/>
        </p:nvSpPr>
        <p:spPr>
          <a:xfrm>
            <a:off x="8143020" y="4540173"/>
            <a:ext cx="3548496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m-KH" sz="12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ប៊ូតុង​ លាក់ជួរដេកមិនមានទិន្នន័យ</a:t>
            </a:r>
          </a:p>
          <a:p>
            <a:pPr algn="ctr">
              <a:lnSpc>
                <a:spcPct val="150000"/>
              </a:lnSpc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លាក់រាល់ជួរដេកណាដែលមិនមានទិន្នន័យ បង្ហាញតែសកម្មភាពដែលមានថវិកា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9132806-1037-33F5-5618-178624A4DCE1}"/>
              </a:ext>
            </a:extLst>
          </p:cNvPr>
          <p:cNvCxnSpPr>
            <a:cxnSpLocks/>
          </p:cNvCxnSpPr>
          <p:nvPr/>
        </p:nvCxnSpPr>
        <p:spPr>
          <a:xfrm>
            <a:off x="1070735" y="2079761"/>
            <a:ext cx="7517860" cy="25691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6944F61-AED6-4658-9690-D4FD03AE0530}"/>
              </a:ext>
            </a:extLst>
          </p:cNvPr>
          <p:cNvSpPr txBox="1"/>
          <p:nvPr/>
        </p:nvSpPr>
        <p:spPr>
          <a:xfrm>
            <a:off x="1912840" y="3255107"/>
            <a:ext cx="4087434" cy="383084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បំពេញលេខកូដ និងភាគរយតាមអនុវិស័យដែលសកម្មភាពគាំទ្រ</a:t>
            </a:r>
            <a:endParaRPr lang="en-GB" sz="12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6172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565DB27-2097-D578-99DA-E76E481DCB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075" r="7390" b="10846"/>
          <a:stretch/>
        </p:blipFill>
        <p:spPr>
          <a:xfrm>
            <a:off x="692727" y="776286"/>
            <a:ext cx="7994074" cy="492312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3DE8DCB-C944-6951-D9E8-6ABE183AA404}"/>
              </a:ext>
            </a:extLst>
          </p:cNvPr>
          <p:cNvSpPr/>
          <p:nvPr/>
        </p:nvSpPr>
        <p:spPr>
          <a:xfrm>
            <a:off x="1127415" y="4234297"/>
            <a:ext cx="5808518" cy="2285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246DF6-362F-B961-BAC6-75C90B35ADAC}"/>
              </a:ext>
            </a:extLst>
          </p:cNvPr>
          <p:cNvSpPr/>
          <p:nvPr/>
        </p:nvSpPr>
        <p:spPr>
          <a:xfrm>
            <a:off x="763730" y="3888797"/>
            <a:ext cx="6343652" cy="32904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99593-183E-AF04-EE93-840E5D36D0AE}"/>
              </a:ext>
            </a:extLst>
          </p:cNvPr>
          <p:cNvSpPr txBox="1"/>
          <p:nvPr/>
        </p:nvSpPr>
        <p:spPr>
          <a:xfrm>
            <a:off x="9003722" y="3888798"/>
            <a:ext cx="2758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សកម្មភាពដែលទាញមកពី </a:t>
            </a:r>
            <a:r>
              <a:rPr lang="en-GB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AOP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២០២៣</a:t>
            </a:r>
            <a:endParaRPr lang="en-GB" sz="12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008AD3-F837-D108-7D2D-E5D976C0041B}"/>
              </a:ext>
            </a:extLst>
          </p:cNvPr>
          <p:cNvSpPr txBox="1"/>
          <p:nvPr/>
        </p:nvSpPr>
        <p:spPr>
          <a:xfrm>
            <a:off x="8785513" y="3057526"/>
            <a:ext cx="32991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យុទ្ធសាស្ត្រ សកម្មភាព របស់ </a:t>
            </a:r>
            <a:r>
              <a:rPr lang="en-GB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ESP 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២០១៩</a:t>
            </a:r>
            <a:r>
              <a:rPr lang="en-GB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-</a:t>
            </a:r>
            <a:r>
              <a:rPr lang="km-KH" sz="1200" dirty="0">
                <a:latin typeface="Khmer OS Siemreap" panose="02000500000000020004" pitchFamily="2" charset="0"/>
                <a:cs typeface="Khmer OS Siemreap" panose="02000500000000020004" pitchFamily="2" charset="0"/>
              </a:rPr>
              <a:t>២០២៣</a:t>
            </a:r>
            <a:endParaRPr lang="en-GB" sz="1200" dirty="0">
              <a:latin typeface="Khmer OS Siemreap" panose="02000500000000020004" pitchFamily="2" charset="0"/>
              <a:cs typeface="Khmer OS Siemreap" panose="02000500000000020004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37A8405-E135-7B37-C02F-47C884D9FAF7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7107382" y="3196026"/>
            <a:ext cx="1678131" cy="69277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">
            <a:extLst>
              <a:ext uri="{FF2B5EF4-FFF2-40B4-BE49-F238E27FC236}">
                <a16:creationId xmlns:a16="http://schemas.microsoft.com/office/drawing/2014/main" id="{51FFA6C6-7476-F212-3806-26FA891F5C12}"/>
              </a:ext>
            </a:extLst>
          </p:cNvPr>
          <p:cNvSpPr txBox="1">
            <a:spLocks noChangeArrowheads="1"/>
          </p:cNvSpPr>
          <p:nvPr/>
        </p:nvSpPr>
        <p:spPr>
          <a:xfrm>
            <a:off x="619124" y="291676"/>
            <a:ext cx="8286750" cy="5159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err="1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តារាងផែនការប្រតិបត្តិប្រចាំឆ្នាំ</a:t>
            </a:r>
            <a:r>
              <a:rPr lang="km-KH" sz="2000" dirty="0">
                <a:solidFill>
                  <a:srgbClr val="0000FF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 ២០២៣ តាមអនុវិស័យ</a:t>
            </a:r>
            <a:endParaRPr lang="en-US" sz="2000" dirty="0">
              <a:solidFill>
                <a:srgbClr val="0000FF"/>
              </a:solidFill>
              <a:latin typeface="Limon R1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B888F96-98C9-930F-A030-E31527C25550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6935933" y="4027298"/>
            <a:ext cx="2067789" cy="38883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37484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1EE6B27-1D43-2CDD-A144-2F3153697F42}"/>
              </a:ext>
            </a:extLst>
          </p:cNvPr>
          <p:cNvSpPr txBox="1">
            <a:spLocks noChangeArrowheads="1"/>
          </p:cNvSpPr>
          <p:nvPr/>
        </p:nvSpPr>
        <p:spPr>
          <a:xfrm>
            <a:off x="600075" y="714375"/>
            <a:ext cx="4514850" cy="5159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m-KH" sz="3200" dirty="0">
                <a:solidFill>
                  <a:srgbClr val="0000FF"/>
                </a:solidFill>
                <a:latin typeface="Khmer OS Muol Light" panose="02000500000000020004" pitchFamily="2" charset="0"/>
                <a:ea typeface="Khmer Mool1" pitchFamily="2" charset="0"/>
                <a:cs typeface="Khmer OS Muol Light" panose="02000500000000020004" pitchFamily="2" charset="0"/>
              </a:rPr>
              <a:t>ទំនាក់ទំនងផេ្សងៗ</a:t>
            </a:r>
            <a:endParaRPr lang="en-US" sz="3200" dirty="0">
              <a:solidFill>
                <a:srgbClr val="0000FF"/>
              </a:solidFill>
              <a:latin typeface="Khmer OS Muol Light" panose="02000500000000020004" pitchFamily="2" charset="0"/>
              <a:ea typeface="Khmer Mool1" pitchFamily="2" charset="0"/>
              <a:cs typeface="Khmer OS Muol Light" panose="02000500000000020004" pitchFamily="2" charset="0"/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F3D20E-BF44-B0B5-A531-2A9B44D1C2E2}"/>
              </a:ext>
            </a:extLst>
          </p:cNvPr>
          <p:cNvSpPr txBox="1">
            <a:spLocks noChangeArrowheads="1"/>
          </p:cNvSpPr>
          <p:nvPr/>
        </p:nvSpPr>
        <p:spPr>
          <a:xfrm>
            <a:off x="404813" y="1395413"/>
            <a:ext cx="9910762" cy="3348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</a:pPr>
            <a:r>
              <a:rPr lang="km-KH" sz="2000" dirty="0">
                <a:latin typeface="Khmer OS" pitchFamily="2" charset="0"/>
                <a:ea typeface="Khmer OS" pitchFamily="2" charset="0"/>
                <a:cs typeface="Khmer OS" pitchFamily="2" charset="0"/>
              </a:rPr>
              <a:t>នាយកដ្ឋានផែនការ</a:t>
            </a:r>
            <a:r>
              <a:rPr lang="ca-ES" sz="2000" dirty="0">
                <a:latin typeface="Khmer OS" pitchFamily="2" charset="0"/>
                <a:ea typeface="Khmer OS" pitchFamily="2" charset="0"/>
                <a:cs typeface="Khmer OS" pitchFamily="2" charset="0"/>
              </a:rPr>
              <a:t> ៖</a:t>
            </a:r>
            <a:r>
              <a:rPr lang="km-KH" sz="2000" dirty="0">
                <a:latin typeface="Khmer OS" pitchFamily="2" charset="0"/>
                <a:ea typeface="Khmer OS" pitchFamily="2" charset="0"/>
                <a:cs typeface="Khmer OS" pitchFamily="2" charset="0"/>
              </a:rPr>
              <a:t> អ</a:t>
            </a:r>
            <a:r>
              <a:rPr lang="ca-ES" sz="2000" dirty="0">
                <a:latin typeface="Khmer OS" pitchFamily="2" charset="0"/>
                <a:ea typeface="Khmer OS" pitchFamily="2" charset="0"/>
                <a:cs typeface="Khmer OS" pitchFamily="2" charset="0"/>
              </a:rPr>
              <a:t>គារ</a:t>
            </a:r>
            <a:r>
              <a:rPr lang="km-KH" sz="2000" dirty="0">
                <a:latin typeface="Khmer OS" pitchFamily="2" charset="0"/>
                <a:ea typeface="Khmer OS" pitchFamily="2" charset="0"/>
                <a:cs typeface="Khmer OS" pitchFamily="2" charset="0"/>
              </a:rPr>
              <a:t>លេខ ១៦៩ មហាវិថីព្រះនរោត្តម រាជធានីភ្នំពេញ</a:t>
            </a:r>
          </a:p>
          <a:p>
            <a:pPr lvl="1">
              <a:lnSpc>
                <a:spcPct val="150000"/>
              </a:lnSpc>
            </a:pPr>
            <a:r>
              <a:rPr lang="km-KH" sz="2000" dirty="0">
                <a:solidFill>
                  <a:srgbClr val="0000FF"/>
                </a:solidFill>
                <a:latin typeface="Khmer OS" pitchFamily="2" charset="0"/>
                <a:ea typeface="Khmer OS" pitchFamily="2" charset="0"/>
                <a:cs typeface="Khmer OS" pitchFamily="2" charset="0"/>
              </a:rPr>
              <a:t>ផ្នែកបច្ចេកទេសៈ</a:t>
            </a:r>
            <a:endParaRPr lang="en-US" sz="2000" dirty="0">
              <a:latin typeface="Limon S2" pitchFamily="2" charset="0"/>
            </a:endParaRPr>
          </a:p>
          <a:p>
            <a:pPr lvl="2">
              <a:lnSpc>
                <a:spcPct val="150000"/>
              </a:lnSpc>
              <a:buClr>
                <a:srgbClr val="0000FF"/>
              </a:buClr>
              <a:buSzPct val="80000"/>
              <a:buFont typeface="Wingdings" pitchFamily="2" charset="2"/>
              <a:buChar char="Ø"/>
            </a:pP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លោក វង្ស ទិត្យា </a:t>
            </a:r>
            <a:r>
              <a:rPr lang="en-GB" dirty="0">
                <a:latin typeface="Khmer OS" pitchFamily="2" charset="0"/>
                <a:ea typeface="Khmer OS" pitchFamily="2" charset="0"/>
                <a:cs typeface="Khmer OS" pitchFamily="2" charset="0"/>
              </a:rPr>
              <a:t>  </a:t>
            </a: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ទូរស័ព្ទ៖ </a:t>
            </a:r>
            <a:r>
              <a:rPr lang="en-US" dirty="0">
                <a:latin typeface="Khmer OS" pitchFamily="2" charset="0"/>
                <a:ea typeface="Khmer OS" pitchFamily="2" charset="0"/>
                <a:cs typeface="Khmer OS" pitchFamily="2" charset="0"/>
              </a:rPr>
              <a:t>017 955 945 (Telegram)</a:t>
            </a:r>
            <a:endParaRPr lang="km-KH" dirty="0">
              <a:latin typeface="Khmer OS" pitchFamily="2" charset="0"/>
              <a:ea typeface="Khmer OS" pitchFamily="2" charset="0"/>
              <a:cs typeface="Khmer OS" pitchFamily="2" charset="0"/>
            </a:endParaRPr>
          </a:p>
          <a:p>
            <a:pPr marL="914400" lvl="2" indent="0">
              <a:lnSpc>
                <a:spcPct val="150000"/>
              </a:lnSpc>
              <a:buClr>
                <a:srgbClr val="0000FF"/>
              </a:buClr>
              <a:buSzPct val="80000"/>
              <a:buFont typeface="Arial" panose="020B0604020202020204" pitchFamily="34" charset="0"/>
              <a:buNone/>
            </a:pP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Times New Roman" pitchFamily="18" charset="0"/>
                <a:ea typeface="Khmer OS" pitchFamily="2" charset="0"/>
                <a:cs typeface="Khmer OS" pitchFamily="2" charset="0"/>
              </a:rPr>
              <a:t>E-mail: vong.tithya@moeys.gov.kh</a:t>
            </a:r>
            <a:endParaRPr lang="km-KH" dirty="0">
              <a:solidFill>
                <a:srgbClr val="0000FF"/>
              </a:solidFill>
              <a:latin typeface="Times New Roman" pitchFamily="18" charset="0"/>
              <a:ea typeface="Khmer OS" pitchFamily="2" charset="0"/>
              <a:cs typeface="Khmer OS" pitchFamily="2" charset="0"/>
            </a:endParaRPr>
          </a:p>
          <a:p>
            <a:pPr lvl="2">
              <a:lnSpc>
                <a:spcPct val="150000"/>
              </a:lnSpc>
              <a:buClr>
                <a:srgbClr val="0000FF"/>
              </a:buClr>
              <a:buSzPct val="80000"/>
              <a:buFont typeface="Wingdings" pitchFamily="2" charset="2"/>
              <a:buChar char="Ø"/>
            </a:pP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លោក </a:t>
            </a: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សៀង វីរៈ </a:t>
            </a:r>
            <a:r>
              <a:rPr lang="en-GB" dirty="0">
                <a:latin typeface="Khmer OS" pitchFamily="2" charset="0"/>
                <a:ea typeface="Khmer OS" pitchFamily="2" charset="0"/>
                <a:cs typeface="Khmer OS" pitchFamily="2" charset="0"/>
              </a:rPr>
              <a:t>  </a:t>
            </a: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ទូរស័ព្ទ</a:t>
            </a: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៖</a:t>
            </a:r>
            <a:r>
              <a:rPr lang="ca-ES" dirty="0">
                <a:latin typeface="Khmer OS" pitchFamily="2" charset="0"/>
                <a:ea typeface="Khmer OS" pitchFamily="2" charset="0"/>
                <a:cs typeface="Khmer OS" pitchFamily="2" charset="0"/>
              </a:rPr>
              <a:t> </a:t>
            </a:r>
            <a:r>
              <a:rPr lang="en-US" dirty="0">
                <a:latin typeface="Khmer OS" pitchFamily="2" charset="0"/>
                <a:ea typeface="Khmer OS" pitchFamily="2" charset="0"/>
                <a:cs typeface="Khmer OS" pitchFamily="2" charset="0"/>
              </a:rPr>
              <a:t>078 995 656 (Telegram)</a:t>
            </a:r>
            <a:endParaRPr lang="ca-ES" dirty="0">
              <a:latin typeface="Khmer OS" pitchFamily="2" charset="0"/>
              <a:ea typeface="Khmer OS" pitchFamily="2" charset="0"/>
              <a:cs typeface="Khmer OS" pitchFamily="2" charset="0"/>
            </a:endParaRPr>
          </a:p>
          <a:p>
            <a:pPr lvl="2">
              <a:lnSpc>
                <a:spcPct val="150000"/>
              </a:lnSpc>
              <a:buClr>
                <a:srgbClr val="0000FF"/>
              </a:buClr>
              <a:buSzPct val="80000"/>
              <a:buFont typeface="Arial" panose="020B0604020202020204" pitchFamily="34" charset="0"/>
              <a:buNone/>
            </a:pPr>
            <a:r>
              <a:rPr lang="km-KH" dirty="0">
                <a:latin typeface="Khmer OS" pitchFamily="2" charset="0"/>
                <a:ea typeface="Khmer OS" pitchFamily="2" charset="0"/>
                <a:cs typeface="Khmer OS" pitchFamily="2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Times New Roman" pitchFamily="18" charset="0"/>
                <a:ea typeface="Khmer OS" pitchFamily="2" charset="0"/>
                <a:cs typeface="Khmer OS" pitchFamily="2" charset="0"/>
              </a:rPr>
              <a:t>E-mail:</a:t>
            </a:r>
            <a:r>
              <a:rPr lang="en-US" dirty="0">
                <a:solidFill>
                  <a:srgbClr val="0000FF"/>
                </a:solidFill>
                <a:latin typeface="Khmer OS" pitchFamily="2" charset="0"/>
                <a:ea typeface="Khmer OS" pitchFamily="2" charset="0"/>
                <a:cs typeface="Khmer OS" pitchFamily="2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Times New Roman" pitchFamily="18" charset="0"/>
                <a:ea typeface="Khmer OS" pitchFamily="2" charset="0"/>
                <a:cs typeface="Khmer OS" pitchFamily="2" charset="0"/>
              </a:rPr>
              <a:t>sieng.virak@moeys.gov.kh </a:t>
            </a:r>
          </a:p>
          <a:p>
            <a:pPr lvl="2">
              <a:lnSpc>
                <a:spcPct val="150000"/>
              </a:lnSpc>
              <a:buClr>
                <a:srgbClr val="0000FF"/>
              </a:buClr>
              <a:buSzPct val="80000"/>
              <a:buFont typeface="Arial" panose="020B0604020202020204" pitchFamily="34" charset="0"/>
              <a:buNone/>
            </a:pPr>
            <a:endParaRPr lang="en-US" dirty="0">
              <a:solidFill>
                <a:srgbClr val="0000FF"/>
              </a:solidFill>
              <a:latin typeface="Times New Roman" pitchFamily="18" charset="0"/>
              <a:ea typeface="Khmer OS" pitchFamily="2" charset="0"/>
              <a:cs typeface="Khmer OS" pitchFamily="2" charset="0"/>
            </a:endParaRPr>
          </a:p>
          <a:p>
            <a:pPr lvl="2">
              <a:lnSpc>
                <a:spcPct val="150000"/>
              </a:lnSpc>
              <a:buClr>
                <a:srgbClr val="0000FF"/>
              </a:buClr>
              <a:buSzPct val="80000"/>
              <a:buFont typeface="Wingdings" pitchFamily="2" charset="2"/>
              <a:buNone/>
            </a:pPr>
            <a:endParaRPr lang="en-US" sz="2400" dirty="0">
              <a:solidFill>
                <a:srgbClr val="0000FF"/>
              </a:solidFill>
              <a:latin typeface="Times New Roman" pitchFamily="18" charset="0"/>
              <a:ea typeface="Khmer OS" pitchFamily="2" charset="0"/>
              <a:cs typeface="Khmer OS" pitchFamily="2" charset="0"/>
            </a:endParaRPr>
          </a:p>
          <a:p>
            <a:pPr lvl="2">
              <a:lnSpc>
                <a:spcPct val="150000"/>
              </a:lnSpc>
              <a:buClr>
                <a:srgbClr val="0000FF"/>
              </a:buClr>
              <a:buSzPct val="80000"/>
              <a:buFont typeface="Wingdings" pitchFamily="2" charset="2"/>
              <a:buNone/>
            </a:pPr>
            <a:endParaRPr lang="en-US" sz="2400" dirty="0">
              <a:solidFill>
                <a:srgbClr val="0000FF"/>
              </a:solidFill>
              <a:latin typeface="Times New Roman" pitchFamily="18" charset="0"/>
              <a:ea typeface="Khmer OS" pitchFamily="2" charset="0"/>
              <a:cs typeface="Khmer O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269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">
            <a:extLst>
              <a:ext uri="{FF2B5EF4-FFF2-40B4-BE49-F238E27FC236}">
                <a16:creationId xmlns:a16="http://schemas.microsoft.com/office/drawing/2014/main" id="{724401F4-E99C-77DD-40B1-5966A03573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2400300" cy="1143000"/>
          </a:xfrm>
        </p:spPr>
        <p:txBody>
          <a:bodyPr/>
          <a:lstStyle/>
          <a:p>
            <a:pPr eaLnBrk="1" hangingPunct="1"/>
            <a:r>
              <a:rPr lang="en-US" sz="2800" dirty="0" err="1">
                <a:solidFill>
                  <a:srgbClr val="0000CC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មាតិកា</a:t>
            </a:r>
            <a:endParaRPr lang="en-US" sz="2800" dirty="0">
              <a:solidFill>
                <a:srgbClr val="0000CC"/>
              </a:solidFill>
              <a:latin typeface="Khmer OS Muol Light" pitchFamily="2" charset="0"/>
              <a:ea typeface="Khmer OS Muol Light" pitchFamily="2" charset="0"/>
              <a:cs typeface="Khmer OS Muol Light" pitchFamily="2" charset="0"/>
            </a:endParaRPr>
          </a:p>
        </p:txBody>
      </p:sp>
      <p:sp>
        <p:nvSpPr>
          <p:cNvPr id="27" name="Rectangle 3">
            <a:extLst>
              <a:ext uri="{FF2B5EF4-FFF2-40B4-BE49-F238E27FC236}">
                <a16:creationId xmlns:a16="http://schemas.microsoft.com/office/drawing/2014/main" id="{A15ADE19-7ABB-C662-C4D8-223659762635}"/>
              </a:ext>
            </a:extLst>
          </p:cNvPr>
          <p:cNvSpPr txBox="1">
            <a:spLocks noChangeArrowheads="1"/>
          </p:cNvSpPr>
          <p:nvPr/>
        </p:nvSpPr>
        <p:spPr>
          <a:xfrm>
            <a:off x="295275" y="1247775"/>
            <a:ext cx="8686800" cy="4678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v"/>
            </a:pPr>
            <a:r>
              <a:rPr lang="ca-ES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បុព្វបទ</a:t>
            </a:r>
          </a:p>
          <a:p>
            <a:pPr lvl="1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v"/>
            </a:pPr>
            <a:r>
              <a:rPr lang="ca-ES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វត្ថុបំណង</a:t>
            </a:r>
          </a:p>
          <a:p>
            <a:pPr lvl="1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v"/>
            </a:pPr>
            <a:r>
              <a:rPr lang="ca-ES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គោលការណ៍រៀបចំផែនការប្រតិបត្តិប្រចាំឆ្នាំ២០</a:t>
            </a:r>
            <a:r>
              <a:rPr lang="km-KH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២៣</a:t>
            </a:r>
            <a:endParaRPr lang="ca-ES" dirty="0">
              <a:solidFill>
                <a:srgbClr val="FF0000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lvl="1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v"/>
            </a:pPr>
            <a:r>
              <a:rPr lang="ca-ES" dirty="0">
                <a:solidFill>
                  <a:srgbClr val="FF0000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  <a:r>
              <a:rPr lang="ca-ES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ពេលវេលានៃការរៀបចំ</a:t>
            </a:r>
            <a:endParaRPr lang="en-US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lvl="1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v"/>
            </a:pPr>
            <a:r>
              <a:rPr lang="en-US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</a:t>
            </a:r>
            <a:r>
              <a:rPr lang="km-KH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ការបំពេញ</a:t>
            </a:r>
            <a:r>
              <a:rPr lang="ca-ES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តារាងផែនការប្រតិបត្តិប្រចាំឆ្នាំ </a:t>
            </a:r>
            <a:r>
              <a:rPr lang="km-KH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២០២៣</a:t>
            </a:r>
            <a:endParaRPr lang="ca-ES" dirty="0">
              <a:solidFill>
                <a:srgbClr val="FF0000"/>
              </a:solidFill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marL="457200" lvl="1" indent="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None/>
            </a:pPr>
            <a:endParaRPr lang="en-US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9553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D68CD-FEC1-41D7-8EA0-06D6BF18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568" y="2438111"/>
            <a:ext cx="10515600" cy="1325563"/>
          </a:xfrm>
        </p:spPr>
        <p:txBody>
          <a:bodyPr/>
          <a:lstStyle/>
          <a:p>
            <a:pPr algn="ctr"/>
            <a:r>
              <a:rPr lang="km-KH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សូមគោរពអរគុណ !</a:t>
            </a:r>
            <a:endParaRPr lang="en-GB" dirty="0">
              <a:latin typeface="Khmer OS Muol Light" panose="02000500000000020004" pitchFamily="2" charset="0"/>
              <a:cs typeface="Khmer OS Muol Light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77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>
            <a:extLst>
              <a:ext uri="{FF2B5EF4-FFF2-40B4-BE49-F238E27FC236}">
                <a16:creationId xmlns:a16="http://schemas.microsoft.com/office/drawing/2014/main" id="{D2E4FA0B-D445-C0B0-6AAA-411752B5F7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914400"/>
          </a:xfrm>
        </p:spPr>
        <p:txBody>
          <a:bodyPr/>
          <a:lstStyle/>
          <a:p>
            <a:pPr eaLnBrk="1" hangingPunct="1"/>
            <a:r>
              <a:rPr lang="ca-ES" sz="3200" dirty="0">
                <a:solidFill>
                  <a:srgbClr val="0000CC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បុព្វបទ</a:t>
            </a:r>
            <a:endParaRPr lang="en-US" sz="3200" dirty="0">
              <a:solidFill>
                <a:srgbClr val="0000CC"/>
              </a:solidFill>
              <a:latin typeface="Khmer OS Muol Light" pitchFamily="2" charset="0"/>
              <a:ea typeface="Khmer OS Muol Light" pitchFamily="2" charset="0"/>
              <a:cs typeface="Khmer OS Muol Light" pitchFamily="2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6660C003-F69F-7AE4-1875-1BB7FA42E8F6}"/>
              </a:ext>
            </a:extLst>
          </p:cNvPr>
          <p:cNvSpPr txBox="1">
            <a:spLocks noChangeArrowheads="1"/>
          </p:cNvSpPr>
          <p:nvPr/>
        </p:nvSpPr>
        <p:spPr>
          <a:xfrm>
            <a:off x="609600" y="1533525"/>
            <a:ext cx="11010472" cy="3629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ឆ្លើយតបទៅនឹងផែនការកំណែទម្រង់របស់រាជរដ្ឋាភិបាល</a:t>
            </a:r>
            <a:endParaRPr lang="en-US" sz="2000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  <a:p>
            <a:pPr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ឆ្លើយតបទៅនឹងគោលនយោបាយ យុទ្ធសាស្ត្រ និងកម្មវិធីអប់រំ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ធ្វើសុខុដុមនីយកម្មការងារ ដែលឆ្លើយតបនឹងគោលការណ៍ទាំង៥ នៃប្រសិទ្ធភាពហិរញ្ញប្បទានសហប្រតិបត្តិការនិងអភិក្រមគ្រប់គ្រងទូទាំង​វិស័យ </a:t>
            </a:r>
            <a:r>
              <a:rPr lang="ca-ES" sz="2000" b="1" dirty="0">
                <a:latin typeface="Times New Roman" pitchFamily="18" charset="0"/>
                <a:ea typeface="Khmer OS" pitchFamily="2" charset="0"/>
                <a:cs typeface="Times New Roman" pitchFamily="18" charset="0"/>
              </a:rPr>
              <a:t>(</a:t>
            </a:r>
            <a:r>
              <a:rPr lang="en-US" sz="2000" b="1" dirty="0" err="1">
                <a:latin typeface="Times New Roman" pitchFamily="18" charset="0"/>
                <a:ea typeface="Khmer OS" pitchFamily="2" charset="0"/>
                <a:cs typeface="Times New Roman" pitchFamily="18" charset="0"/>
              </a:rPr>
              <a:t>SWAp</a:t>
            </a:r>
            <a:r>
              <a:rPr lang="en-US" sz="2000" b="1" dirty="0">
                <a:latin typeface="Times New Roman" pitchFamily="18" charset="0"/>
                <a:ea typeface="Khmer OS" pitchFamily="2" charset="0"/>
                <a:cs typeface="Times New Roman" pitchFamily="18" charset="0"/>
              </a:rPr>
              <a:t>)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ឆ្លុះបញ្ចាំងពីសកម្មភាពនិងអាទិភាពដែលត្រូវអនុវត្តប្រចាំឆ្ន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ាំ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របស់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 ​​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វិស័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យ​</a:t>
            </a:r>
            <a:r>
              <a:rPr lang="ca-ES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អប់រំ</a:t>
            </a:r>
            <a:r>
              <a:rPr lang="km-KH" sz="20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នៅក្រសួងអប់រំ យុវជន និងកីឡា</a:t>
            </a:r>
            <a:endParaRPr lang="ca-ES" sz="2000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482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3CA79E0E-ACAB-BF5F-3BEA-BEEFB6966F7F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304800"/>
            <a:ext cx="82296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a-ES" sz="3200">
                <a:solidFill>
                  <a:srgbClr val="0000CC"/>
                </a:solidFill>
                <a:latin typeface="Khmer OS Muol Light" pitchFamily="2" charset="0"/>
                <a:ea typeface="Khmer OS Muol Light" pitchFamily="2" charset="0"/>
                <a:cs typeface="Khmer OS Muol Light" pitchFamily="2" charset="0"/>
              </a:rPr>
              <a:t>វត្ថុបំណង</a:t>
            </a:r>
            <a:endParaRPr lang="en-US" sz="3200" dirty="0">
              <a:solidFill>
                <a:srgbClr val="0000CC"/>
              </a:solidFill>
              <a:latin typeface="Khmer OS Muol Light" pitchFamily="2" charset="0"/>
              <a:ea typeface="Khmer OS Muol Light" pitchFamily="2" charset="0"/>
              <a:cs typeface="Khmer OS Muol Light" pitchFamily="2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2EB8C48-2B21-A498-0488-5C2F83DE4A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0999" y="1447800"/>
            <a:ext cx="11420475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lvl="0" indent="-342900" algn="just" rtl="0">
              <a:lnSpc>
                <a:spcPct val="200000"/>
              </a:lnSpc>
              <a:buFont typeface="Calibri" panose="020F0502020204030204" pitchFamily="34" charset="0"/>
              <a:buChar char="-"/>
            </a:pPr>
            <a:r>
              <a:rPr lang="km-KH" sz="1800" spc="-1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ផ្តល់ការណែនាំផ្នែកបច្ចេកទេស និងជាឧបករណ៍ ដើម្បីរៀបចំផែនការប្រតិបត្តិ និងថវិកាប្រចាំឆ្នាំ</a:t>
            </a:r>
            <a:r>
              <a:rPr lang="en-US" sz="1800" spc="-1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​</a:t>
            </a:r>
            <a:r>
              <a:rPr lang="km-KH" sz="1800" spc="-1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ដែលមាន </a:t>
            </a:r>
            <a:r>
              <a:rPr lang="km-KH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​</a:t>
            </a:r>
            <a:r>
              <a:rPr lang="km-KH" sz="1800" spc="-3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លក្ខណៈជាក់ស្តែង និងគ្របដណ្តប់រាល់សកម្មភាពទាំងអស់ ទាំងសកម្មភាព</a:t>
            </a:r>
            <a:r>
              <a:rPr lang="en-US" sz="1800" spc="-3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​​</a:t>
            </a:r>
            <a:r>
              <a:rPr lang="km-KH" sz="1800" spc="-3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ដែលគាំទ្រដោយរាជរដ្ឋាភិបាល</a:t>
            </a:r>
            <a:r>
              <a:rPr lang="km-KH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 និងដៃគូអភិវឌ្ឍ ដោយផ្អែកតាមទិសដៅអាទិភាព</a:t>
            </a:r>
            <a:r>
              <a:rPr lang="en-US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សន្និបាត</a:t>
            </a:r>
            <a:r>
              <a:rPr lang="en-US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អប់រំឆ្នាំ២០២២ និងផែនការយុទ្ធសាស្ត្រ​ថវិកាឆ្នាំ២០២៣-២០២៥ និងស្របតាមផែនការយុទ្ធសាស្រ្តវិស័យអប់រំ២០១៩</a:t>
            </a:r>
            <a:r>
              <a:rPr lang="en-US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-</a:t>
            </a:r>
            <a:r>
              <a:rPr lang="km-KH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២០២៣</a:t>
            </a:r>
            <a:endParaRPr lang="en-US" sz="1800" dirty="0">
              <a:effectLst/>
              <a:latin typeface="Khmer OS Siemreap" panose="02000500000000020004" pitchFamily="2" charset="0"/>
              <a:ea typeface="Calibri" panose="020F0502020204030204" pitchFamily="34" charset="0"/>
              <a:cs typeface="Khmer OS Siemreap" panose="02000500000000020004" pitchFamily="2" charset="0"/>
            </a:endParaRPr>
          </a:p>
          <a:p>
            <a:pPr marL="342900" lvl="0" indent="-342900">
              <a:lnSpc>
                <a:spcPct val="200000"/>
              </a:lnSpc>
              <a:buFont typeface="Calibri" panose="020F0502020204030204" pitchFamily="34" charset="0"/>
              <a:buChar char="-"/>
            </a:pPr>
            <a:r>
              <a:rPr lang="km-KH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ផ្តល់ជាក្របខណ្ឌសម្រាប់ការពិនិត្យឡើងវិញប្រចាំឆ្នាំរួមគ្នា លើវិស័យអប់រំរវាងក្រសួងអប់រំ យុវជន និងកីឡា និង​​ដៃគូអភិវឌ្ឍ </a:t>
            </a:r>
            <a:r>
              <a:rPr lang="en-US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 </a:t>
            </a:r>
            <a:r>
              <a:rPr lang="km-KH" sz="1800" dirty="0">
                <a:effectLst/>
                <a:latin typeface="Khmer OS Siemreap" panose="02000500000000020004" pitchFamily="2" charset="0"/>
                <a:ea typeface="Calibri" panose="020F0502020204030204" pitchFamily="34" charset="0"/>
                <a:cs typeface="Khmer OS Siemreap" panose="02000500000000020004" pitchFamily="2" charset="0"/>
              </a:rPr>
              <a:t>តាមរយៈសន្និបាតអប់រំប្រចាំឆ្នាំ។</a:t>
            </a:r>
            <a:endParaRPr lang="en-US" sz="1800" dirty="0">
              <a:effectLst/>
              <a:latin typeface="Khmer OS Siemreap" panose="02000500000000020004" pitchFamily="2" charset="0"/>
              <a:ea typeface="Calibri" panose="020F0502020204030204" pitchFamily="34" charset="0"/>
              <a:cs typeface="Khmer OS Siemreap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645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CD6A7E69-6785-9922-CF5A-2C63A43940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419100"/>
            <a:ext cx="8610600" cy="1020762"/>
          </a:xfrm>
        </p:spPr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</a:pPr>
            <a:r>
              <a:rPr lang="ca-ES" sz="2400" dirty="0">
                <a:solidFill>
                  <a:srgbClr val="0000CC"/>
                </a:solidFill>
                <a:latin typeface="Khmer OS Muol" panose="02000500000000020004" pitchFamily="2" charset="0"/>
                <a:ea typeface="Khmer OS" pitchFamily="2" charset="0"/>
                <a:cs typeface="Khmer OS Muol" panose="02000500000000020004" pitchFamily="2" charset="0"/>
              </a:rPr>
              <a:t>គោលការណ៍រៀបចំផែនការប្រតិបត្តិប្រចាំឆ្នាំ ២០</a:t>
            </a:r>
            <a:r>
              <a:rPr lang="km-KH" sz="2400" dirty="0">
                <a:solidFill>
                  <a:srgbClr val="0000CC"/>
                </a:solidFill>
                <a:latin typeface="Khmer OS Muol" panose="02000500000000020004" pitchFamily="2" charset="0"/>
                <a:ea typeface="Khmer OS" pitchFamily="2" charset="0"/>
                <a:cs typeface="Khmer OS Muol" panose="02000500000000020004" pitchFamily="2" charset="0"/>
              </a:rPr>
              <a:t>២៣</a:t>
            </a:r>
            <a:endParaRPr lang="en-US" sz="2400" b="1" dirty="0">
              <a:solidFill>
                <a:srgbClr val="FF0000"/>
              </a:solidFill>
              <a:latin typeface="Times New Roman" pitchFamily="18" charset="0"/>
              <a:ea typeface="Khmer OS" pitchFamily="2" charset="0"/>
              <a:cs typeface="Times New Roman" pitchFamily="18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47CC534-5AD6-CC45-57D8-AD3095C24F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324" y="1733550"/>
            <a:ext cx="10292887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ca-ES" sz="2000" b="1" dirty="0">
                <a:solidFill>
                  <a:srgbClr val="0070C0"/>
                </a:solidFill>
                <a:latin typeface="Khmer OS Siemreap" panose="02000500000000020004" pitchFamily="2" charset="0"/>
                <a:ea typeface="Khmer OS" pitchFamily="2" charset="0"/>
                <a:cs typeface="Khmer OS Siemreap" pitchFamily="2" charset="0"/>
              </a:rPr>
              <a:t>គោលការណ៍ទី១ </a:t>
            </a:r>
            <a:r>
              <a:rPr lang="km-KH" sz="2000" b="1" dirty="0">
                <a:solidFill>
                  <a:srgbClr val="0070C0"/>
                </a:solidFill>
                <a:latin typeface="Khmer OS Siemreap" panose="02000500000000020004" pitchFamily="2" charset="0"/>
                <a:ea typeface="Khmer OS" pitchFamily="2" charset="0"/>
                <a:cs typeface="Khmer OS Siemreap" pitchFamily="2" charset="0"/>
              </a:rPr>
              <a:t>៖ </a:t>
            </a:r>
            <a:r>
              <a:rPr lang="ca-ES" sz="2000" b="1" dirty="0">
                <a:solidFill>
                  <a:srgbClr val="0070C0"/>
                </a:solidFill>
                <a:latin typeface="Khmer OS Siemreap" panose="02000500000000020004" pitchFamily="2" charset="0"/>
                <a:ea typeface="Khmer OS" pitchFamily="2" charset="0"/>
                <a:cs typeface="Khmer OS Siemreap" pitchFamily="2" charset="0"/>
              </a:rPr>
              <a:t>ដំណើរការរៀបចំផែនការដោយមានចូលរួម</a:t>
            </a:r>
            <a:endParaRPr lang="en-US" sz="1000" b="1" i="1" u="sng" dirty="0">
              <a:solidFill>
                <a:srgbClr val="C00000"/>
              </a:solidFill>
              <a:latin typeface="Khmer OS Siemreap" panose="02000500000000020004" pitchFamily="2" charset="0"/>
              <a:ea typeface="Khmer OS" pitchFamily="2" charset="0"/>
              <a:cs typeface="Khmer OS Siemreap" pitchFamily="2" charset="0"/>
            </a:endParaRP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នាយកដ្ឋានជំនាញ ឬ អង្គភាពត្រូវរំលេចសកម្មភាពដែលគាំទ្រដោយរាជរដ្ឋាភិបាល (ថវិកាកម្មវិធីពេញលេញ) និង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ដៃគូអភិវឌ្ឍ (កម្មវិធី និងគម្រោងនានា)។ </a:t>
            </a:r>
            <a:endParaRPr lang="en-US" sz="1800" dirty="0">
              <a:effectLst/>
              <a:latin typeface="Khmer OS Siemreap" panose="02000500000000020004" pitchFamily="2" charset="0"/>
              <a:ea typeface="Times New Roman" panose="02020603050405020304" pitchFamily="18" charset="0"/>
              <a:cs typeface="Khmer OS Siemreap" panose="02000500000000020004" pitchFamily="2" charset="0"/>
            </a:endParaRP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គ្រប់នាយកដ្ឋានជំនាញ ឬ អង្គភាព ត្រូវប្រមូលផ្តុំ​សកម្មភាពពីគ្រប់ផ្នែក </a:t>
            </a:r>
            <a:r>
              <a:rPr lang="km-KH" sz="1800" spc="1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និងអ្នកពាក់ព័ន្ធ។ </a:t>
            </a:r>
            <a:endParaRPr lang="en-US" sz="1800" spc="10" dirty="0">
              <a:effectLst/>
              <a:latin typeface="Khmer OS Siemreap" panose="02000500000000020004" pitchFamily="2" charset="0"/>
              <a:ea typeface="Times New Roman" panose="02020603050405020304" pitchFamily="18" charset="0"/>
              <a:cs typeface="Khmer OS Siemreap" panose="02000500000000020004" pitchFamily="2" charset="0"/>
            </a:endParaRP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km-KH" sz="1800" spc="1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ដៃគូអភិវឌ្ឍត្រូវបន្ស៊ី និងធ្វើសមាហរណកម្មសកម្មភាព</a:t>
            </a:r>
            <a:r>
              <a:rPr lang="en-US" sz="1800" spc="1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spc="1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អនុវត្ត</a:t>
            </a:r>
            <a:r>
              <a:rPr lang="en-US" sz="1800" spc="1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spc="1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ទៅនឹងសកម្មភាពនីមួយៗរបស់​នាយកដ្ឋាន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​ជំនាញ ឬ អង្គភាពដែលខ្លួនគាំទ្រ។ ដៃគូ​អភិវឌ្ឍ​ ត្រូវ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ប្រើប្រាស់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យន្តការ និងនីតិវិធីដែលមានស្រាប់​របស់​រាជរដ្ឋាភិបាល។</a:t>
            </a:r>
            <a:endParaRPr lang="ca-ES" sz="2000" dirty="0">
              <a:latin typeface="Khmer OS Siemreap" panose="02000500000000020004" pitchFamily="2" charset="0"/>
              <a:ea typeface="Khmer OS" pitchFamily="2" charset="0"/>
              <a:cs typeface="Khmer OS Siemreap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663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E5864205-1D5E-1F7F-62CB-6D777B5C02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515" y="1207213"/>
            <a:ext cx="11584111" cy="4833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200000"/>
              </a:lnSpc>
              <a:buFont typeface="Wingdings" pitchFamily="2" charset="2"/>
              <a:buNone/>
            </a:pPr>
            <a:r>
              <a:rPr lang="ca-ES" sz="2000" b="1" dirty="0">
                <a:solidFill>
                  <a:srgbClr val="0070C0"/>
                </a:solidFill>
                <a:latin typeface="Khmer OS Siemreap" panose="02000500000000020004" pitchFamily="2" charset="0"/>
                <a:ea typeface="Khmer OS" pitchFamily="2" charset="0"/>
                <a:cs typeface="Khmer OS Siemreap" pitchFamily="2" charset="0"/>
              </a:rPr>
              <a:t>គោលការណ៍ទី២ ៖ ការរៀបចំ</a:t>
            </a:r>
            <a:r>
              <a:rPr lang="km-KH" sz="2000" b="1" dirty="0">
                <a:solidFill>
                  <a:srgbClr val="0070C0"/>
                </a:solidFill>
                <a:latin typeface="Khmer OS Siemreap" panose="02000500000000020004" pitchFamily="2" charset="0"/>
                <a:ea typeface="Khmer OS" pitchFamily="2" charset="0"/>
                <a:cs typeface="Khmer OS Siemreap" pitchFamily="2" charset="0"/>
              </a:rPr>
              <a:t>ផែនការឲ្យ</a:t>
            </a:r>
            <a:r>
              <a:rPr lang="ca-ES" sz="2000" b="1" dirty="0">
                <a:solidFill>
                  <a:srgbClr val="0070C0"/>
                </a:solidFill>
                <a:latin typeface="Khmer OS Siemreap" panose="02000500000000020004" pitchFamily="2" charset="0"/>
                <a:ea typeface="Khmer OS" pitchFamily="2" charset="0"/>
                <a:cs typeface="Khmer OS Siemreap" pitchFamily="2" charset="0"/>
              </a:rPr>
              <a:t>ស្របតាម</a:t>
            </a:r>
            <a:r>
              <a:rPr lang="km-KH" sz="2000" b="1" dirty="0">
                <a:solidFill>
                  <a:srgbClr val="0070C0"/>
                </a:solidFill>
                <a:latin typeface="Khmer OS Siemreap" panose="02000500000000020004" pitchFamily="2" charset="0"/>
                <a:ea typeface="Khmer OS" pitchFamily="2" charset="0"/>
                <a:cs typeface="Khmer OS Siemreap" pitchFamily="2" charset="0"/>
              </a:rPr>
              <a:t>អាទិភាពប្រចាំឆ្នាំ</a:t>
            </a:r>
            <a:endParaRPr lang="ca-ES" sz="400" dirty="0">
              <a:latin typeface="Khmer OS Siemreap" panose="02000500000000020004" pitchFamily="2" charset="0"/>
              <a:ea typeface="Khmer OS" pitchFamily="2" charset="0"/>
              <a:cs typeface="Khmer OS Siemreap" panose="02000500000000020004" pitchFamily="2" charset="0"/>
            </a:endParaRPr>
          </a:p>
          <a:p>
            <a:pPr eaLnBrk="1" hangingPunct="1">
              <a:lnSpc>
                <a:spcPct val="200000"/>
              </a:lnSpc>
              <a:buFont typeface="Wingdings" pitchFamily="2" charset="2"/>
              <a:buChar char="Ø"/>
            </a:pPr>
            <a:endParaRPr lang="ca-ES" sz="500" dirty="0">
              <a:latin typeface="Khmer OS Siemreap" panose="02000500000000020004" pitchFamily="2" charset="0"/>
              <a:ea typeface="Khmer OS" pitchFamily="2" charset="0"/>
              <a:cs typeface="Khmer OS Siemreap" pitchFamily="2" charset="0"/>
            </a:endParaRPr>
          </a:p>
          <a:p>
            <a:pPr eaLnBrk="1" hangingPunct="1">
              <a:lnSpc>
                <a:spcPct val="200000"/>
              </a:lnSpc>
              <a:buFont typeface="Wingdings" pitchFamily="2" charset="2"/>
              <a:buChar char="Ø"/>
            </a:pP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ការរៀបចំផែនការប្រតិ</a:t>
            </a:r>
            <a:r>
              <a:rPr lang="ar-SA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‏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បត្តិប្រចាំឆ្នាំ ត្រូវលើកឡើងនូវអាទិភាពនានានៅក្នុងវិស័យអប់រំសម្រាប់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ឆ្នាំ២០២៣ </a:t>
            </a:r>
            <a:r>
              <a:rPr lang="km-KH" sz="1800" spc="-8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ដែល​​ស្រប​តាមទិសដៅសន្និបាតអប់រំឆ្នាំ២០២២ ផែនការយុទ្ធសាស្ត្រថវិកាឆ្នាំ២០២៣</a:t>
            </a:r>
            <a:r>
              <a:rPr lang="ca-ES" sz="1800" spc="-8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-</a:t>
            </a:r>
            <a:r>
              <a:rPr lang="km-KH" sz="1800" spc="-8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២០២៥ និងផែនការយុទ្ធសាស្ត្រ​វិស័យ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​​អប់រំឆ្នាំ២០១៩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-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២០២៣ ព្រមទាំងអាទិភាពនៃកំណែទម្រង់វិស័យអប់រំ។ </a:t>
            </a:r>
            <a:endParaRPr lang="en-US" sz="1800" dirty="0">
              <a:effectLst/>
              <a:latin typeface="Khmer OS Siemreap" panose="02000500000000020004" pitchFamily="2" charset="0"/>
              <a:ea typeface="Times New Roman" panose="02020603050405020304" pitchFamily="18" charset="0"/>
              <a:cs typeface="Khmer OS Siemreap" panose="02000500000000020004" pitchFamily="2" charset="0"/>
            </a:endParaRPr>
          </a:p>
          <a:p>
            <a:pPr eaLnBrk="1" hangingPunct="1">
              <a:lnSpc>
                <a:spcPct val="200000"/>
              </a:lnSpc>
              <a:buFont typeface="Wingdings" pitchFamily="2" charset="2"/>
              <a:buChar char="Ø"/>
            </a:pP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នាយកដ្ឋាន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ជំនាញ ឬ អង្គភាព ​ត្រូវ​កំណត់អាទិភាព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 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និងកម្មវិធីសកម្មភាព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ច្បាស់លាស់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របស់ខ្លួនឱ្យស្របនឹងអាទិភាពរបស់ក្រសួង។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 </a:t>
            </a:r>
            <a:endParaRPr lang="en-US" sz="1800" dirty="0">
              <a:effectLst/>
              <a:latin typeface="Khmer OS Siemreap" panose="02000500000000020004" pitchFamily="2" charset="0"/>
              <a:ea typeface="Times New Roman" panose="02020603050405020304" pitchFamily="18" charset="0"/>
              <a:cs typeface="Khmer OS Siemreap" panose="02000500000000020004" pitchFamily="2" charset="0"/>
            </a:endParaRPr>
          </a:p>
          <a:p>
            <a:pPr eaLnBrk="1" hangingPunct="1">
              <a:lnSpc>
                <a:spcPct val="200000"/>
              </a:lnSpc>
              <a:buFont typeface="Wingdings" pitchFamily="2" charset="2"/>
              <a:buChar char="Ø"/>
            </a:pP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ដៃគូអភិវឌ្ឍត្រូវ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ពិនិត្យ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​</a:t>
            </a:r>
            <a:r>
              <a:rPr lang="km-KH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មើលសកម្មភាពដែលនាយកដ្ឋាន ឬ អង្គភាព បានរៀបចំ និងពិចារណាដាក់បញ្ជូលនូវសកម្មភាពណាដែលខ្លួន គាំទ្រ​ឱ្យបាន​ច្បាស់លាស់​ទៅក្នុងផែនការប្រតិបត្តិប្រចាំឆ្នាំរបស់នាយកដ្ឋានជំនាញ។ </a:t>
            </a:r>
            <a:endParaRPr lang="km-KH" sz="1800" dirty="0">
              <a:latin typeface="Khmer OS Siemreap" panose="02000500000000020004" pitchFamily="2" charset="0"/>
              <a:ea typeface="Khmer OS" pitchFamily="2" charset="0"/>
              <a:cs typeface="Khmer OS Siemreap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89015B-F449-5AE3-77E8-21B9D76EB8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1316" y="434208"/>
            <a:ext cx="11624310" cy="1020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l" eaLnBrk="1" hangingPunct="1"/>
            <a:r>
              <a:rPr lang="ca-ES" sz="2400" dirty="0">
                <a:solidFill>
                  <a:srgbClr val="0000CC"/>
                </a:solidFill>
                <a:latin typeface="Khmer OS Muol" panose="02000500000000020004" pitchFamily="2" charset="0"/>
                <a:ea typeface="Khmer OS" pitchFamily="2" charset="0"/>
                <a:cs typeface="Khmer OS Muol" panose="02000500000000020004" pitchFamily="2" charset="0"/>
              </a:rPr>
              <a:t>គោលការណ៍រៀបចំផែនការប្រតិបត្តិប្រចាំឆ្នាំ ២០</a:t>
            </a:r>
            <a:r>
              <a:rPr lang="km-KH" sz="2400" dirty="0">
                <a:solidFill>
                  <a:srgbClr val="0000CC"/>
                </a:solidFill>
                <a:latin typeface="Khmer OS Muol" panose="02000500000000020004" pitchFamily="2" charset="0"/>
                <a:ea typeface="Khmer OS" pitchFamily="2" charset="0"/>
                <a:cs typeface="Khmer OS Muol" panose="02000500000000020004" pitchFamily="2" charset="0"/>
              </a:rPr>
              <a:t>២៣</a:t>
            </a:r>
            <a:endParaRPr lang="en-US" sz="2400" b="1" i="1" dirty="0">
              <a:solidFill>
                <a:srgbClr val="FF0000"/>
              </a:solidFill>
              <a:latin typeface="Times New Roman" pitchFamily="18" charset="0"/>
              <a:ea typeface="Khmer OS" pitchFamily="2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390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32218255-297C-1668-7F1A-A6BE727975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9" y="1458930"/>
            <a:ext cx="11306175" cy="4209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ca-ES" sz="2000" b="1" dirty="0">
                <a:solidFill>
                  <a:srgbClr val="0070C0"/>
                </a:solidFill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គោលការណ៍ទី៣ ៖ ការរៀបចំផែនការថវិកាផ្អែកលើលទ្ធផល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sv-SE" sz="600" b="1" u="sng" dirty="0">
              <a:solidFill>
                <a:srgbClr val="C00000"/>
              </a:solidFill>
              <a:latin typeface="Khmer OS System" panose="02000500000000020004" pitchFamily="2" charset="0"/>
              <a:ea typeface="Khmer OS" pitchFamily="2" charset="0"/>
              <a:cs typeface="Khmer OS System" panose="02000500000000020004" pitchFamily="2" charset="0"/>
            </a:endParaRPr>
          </a:p>
          <a:p>
            <a:pPr marL="6858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800" dirty="0">
                <a:latin typeface="Khmer OS Siemreap" pitchFamily="2" charset="0"/>
                <a:ea typeface="Khmer OS" pitchFamily="2" charset="0"/>
                <a:cs typeface="Khmer OS Siemreap" pitchFamily="2" charset="0"/>
              </a:rPr>
              <a:t>​</a:t>
            </a:r>
            <a:r>
              <a:rPr lang="km-KH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ការរៀបចំផែនការប្រតិបត្តិប្រចាំឆ្នាំ ត្រូវរំលេចឱ្យឃើញពីទំនាក់ទំនងរវាងគោលនយោបាយ យុទ្ធសាស្រ្ត កម្មវិធី និងលទ្ធផលរបស់វិស័យអប់រំ យុវជន និងកីឡា។</a:t>
            </a:r>
          </a:p>
          <a:p>
            <a:pPr marL="6858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8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Khmer OS Siemreap" panose="02000500000000020004" pitchFamily="2" charset="0"/>
              </a:rPr>
              <a:t>នាយកដ្ឋានជំនាញ ឬ អង្គភាពត្រូវកំណត់សកម្មភាពអាទិភាពរបស់ខ្លួន ដោយពិនិត្យមើលថា តើសកម្មភាព​ណាខ្លះ​​បាន​អនុវត្ត​ចប់រួចរាល់​នៅ​ក្នុ​ង​ឆ្នាំ២០២២ ដែលត្រូវលុប​ចេញ​ពី​ផែនការ​ប្រតិបត្តិ​ឆ្នាំ​​២០២៣ កម្មវិធី និងសកម្មភាព​​​ណាខ្លះត្រូវបន្តអនុវត្ត និងសកម្មភាពថ្មីអ្វីខ្លះត្រូវលើកឡើង ។</a:t>
            </a:r>
          </a:p>
          <a:p>
            <a:pPr marL="6858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m-KH" sz="1800" dirty="0">
                <a:effectLst/>
                <a:ea typeface="Times New Roman" panose="02020603050405020304" pitchFamily="18" charset="0"/>
                <a:cs typeface="Khmer OS Siemreap" panose="02000500000000020004" pitchFamily="2" charset="0"/>
              </a:rPr>
              <a:t>នាយកដ្ឋាន​ជំនាញ ឬ អង្គភាព​ត្រូវយក​ចិត្ត​ទុក​ដាក់​​ក្នុងការ​គណនា​​​ឯកតា​ចំណាយរបស់​ចង្កោមសកម្មភាព</a:t>
            </a:r>
            <a:r>
              <a:rPr lang="en-US" sz="180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</a:rPr>
              <a:t>​​ </a:t>
            </a:r>
            <a:r>
              <a:rPr lang="km-KH" sz="1800" dirty="0">
                <a:effectLst/>
                <a:ea typeface="Times New Roman" panose="02020603050405020304" pitchFamily="18" charset="0"/>
                <a:cs typeface="Khmer OS Siemreap" panose="02000500000000020004" pitchFamily="2" charset="0"/>
              </a:rPr>
              <a:t>និង​</a:t>
            </a:r>
            <a:r>
              <a:rPr lang="km-KH" sz="1800" spc="-10" dirty="0">
                <a:effectLst/>
                <a:ea typeface="Times New Roman" panose="02020603050405020304" pitchFamily="18" charset="0"/>
                <a:cs typeface="Khmer OS Siemreap" panose="02000500000000020004" pitchFamily="2" charset="0"/>
              </a:rPr>
              <a:t>សកម្មភាព​រងនានា ​​របស់អនុកម្មវិធីនីមួយៗ ចៀស​វាង​ការ​ខ្ជះខ្ជាយថវិកា ពិសេស​</a:t>
            </a:r>
            <a:r>
              <a:rPr lang="en-US" sz="1800" spc="-1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</a:rPr>
              <a:t>​​</a:t>
            </a:r>
            <a:r>
              <a:rPr lang="km-KH" sz="1800" spc="-10" dirty="0">
                <a:effectLst/>
                <a:ea typeface="Times New Roman" panose="02020603050405020304" pitchFamily="18" charset="0"/>
                <a:cs typeface="Khmer OS Siemreap" panose="02000500000000020004" pitchFamily="2" charset="0"/>
              </a:rPr>
              <a:t>សម្រាប់</a:t>
            </a:r>
            <a:r>
              <a:rPr lang="en-US" sz="1800" spc="-1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</a:rPr>
              <a:t>​</a:t>
            </a:r>
            <a:r>
              <a:rPr lang="km-KH" sz="1800" spc="-10" dirty="0">
                <a:effectLst/>
                <a:ea typeface="Times New Roman" panose="02020603050405020304" pitchFamily="18" charset="0"/>
                <a:cs typeface="Khmer OS Siemreap" panose="02000500000000020004" pitchFamily="2" charset="0"/>
              </a:rPr>
              <a:t>ការអនុវត្ត</a:t>
            </a:r>
            <a:r>
              <a:rPr lang="en-US" sz="1800" spc="-10" dirty="0">
                <a:effectLst/>
                <a:latin typeface="Khmer OS Siemreap" panose="02000500000000020004" pitchFamily="2" charset="0"/>
                <a:ea typeface="Times New Roman" panose="02020603050405020304" pitchFamily="18" charset="0"/>
              </a:rPr>
              <a:t>​</a:t>
            </a:r>
            <a:r>
              <a:rPr lang="km-KH" sz="1800" spc="-10" dirty="0">
                <a:effectLst/>
                <a:ea typeface="Times New Roman" panose="02020603050405020304" pitchFamily="18" charset="0"/>
                <a:cs typeface="Khmer OS Siemreap" panose="02000500000000020004" pitchFamily="2" charset="0"/>
              </a:rPr>
              <a:t>​ផែនការ​សកម្មភាព។</a:t>
            </a:r>
            <a:endParaRPr lang="sv-SE" sz="1800" dirty="0">
              <a:latin typeface="Khmer OS Siemreap" pitchFamily="2" charset="0"/>
              <a:ea typeface="Khmer OS" pitchFamily="2" charset="0"/>
              <a:cs typeface="Khmer OS Siemreap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E9096E-8BBF-C0F6-E160-BE70BF647F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799" y="636588"/>
            <a:ext cx="11407123" cy="1020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ca-ES" sz="2400" kern="0" dirty="0">
                <a:solidFill>
                  <a:srgbClr val="0000CC"/>
                </a:solidFill>
                <a:latin typeface="Khmer OS Muol" panose="02000500000000020004" pitchFamily="2" charset="0"/>
                <a:ea typeface="Khmer OS" pitchFamily="2" charset="0"/>
                <a:cs typeface="Khmer OS Muol" panose="02000500000000020004" pitchFamily="2" charset="0"/>
              </a:rPr>
              <a:t>គោលការណ៍រៀបចំផែនការប្រតិបត្តិប្រចាំឆ្នាំ ២០</a:t>
            </a:r>
            <a:r>
              <a:rPr lang="km-KH" sz="2400" kern="0" dirty="0">
                <a:solidFill>
                  <a:srgbClr val="0000CC"/>
                </a:solidFill>
                <a:latin typeface="Khmer OS Muol" panose="02000500000000020004" pitchFamily="2" charset="0"/>
                <a:ea typeface="Khmer OS" pitchFamily="2" charset="0"/>
                <a:cs typeface="Khmer OS Muol" panose="02000500000000020004" pitchFamily="2" charset="0"/>
              </a:rPr>
              <a:t>២៣</a:t>
            </a:r>
            <a:r>
              <a:rPr lang="ca-ES" sz="2400" kern="0" dirty="0">
                <a:solidFill>
                  <a:srgbClr val="0000CC"/>
                </a:solidFill>
                <a:latin typeface="Khmer OS Muol" panose="02000500000000020004" pitchFamily="2" charset="0"/>
                <a:ea typeface="Khmer OS" pitchFamily="2" charset="0"/>
                <a:cs typeface="Khmer OS Muol" panose="02000500000000020004" pitchFamily="2" charset="0"/>
              </a:rPr>
              <a:t> (ត)</a:t>
            </a:r>
            <a:endParaRPr lang="km-KH" sz="2400" kern="0" dirty="0">
              <a:solidFill>
                <a:srgbClr val="0000CC"/>
              </a:solidFill>
              <a:latin typeface="Khmer OS Muol" panose="02000500000000020004" pitchFamily="2" charset="0"/>
              <a:ea typeface="Khmer OS" pitchFamily="2" charset="0"/>
              <a:cs typeface="Khmer OS Muol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947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6DA79446-08D4-8417-3823-A923474765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4" y="381000"/>
            <a:ext cx="10715625" cy="868362"/>
          </a:xfrm>
        </p:spPr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</a:pPr>
            <a:r>
              <a:rPr lang="km-KH" sz="2400" dirty="0">
                <a:solidFill>
                  <a:srgbClr val="0000CC"/>
                </a:solidFill>
                <a:latin typeface="Khmer OS Muol Light" panose="02000500000000020004" pitchFamily="2" charset="0"/>
                <a:ea typeface="Khmer OS Muol Light" panose="02000500000000020004" pitchFamily="2" charset="0"/>
                <a:cs typeface="Khmer OS Muol Light" panose="02000500000000020004" pitchFamily="2" charset="0"/>
              </a:rPr>
              <a:t>កាលបរិច្ឆេទ</a:t>
            </a:r>
            <a:r>
              <a:rPr lang="en-US" sz="2400" dirty="0" err="1">
                <a:solidFill>
                  <a:srgbClr val="0000CC"/>
                </a:solidFill>
                <a:latin typeface="Khmer OS Muol Light" panose="02000500000000020004" pitchFamily="2" charset="0"/>
                <a:ea typeface="Khmer OS Muol Light" panose="02000500000000020004" pitchFamily="2" charset="0"/>
                <a:cs typeface="Khmer OS Muol Light" panose="02000500000000020004" pitchFamily="2" charset="0"/>
              </a:rPr>
              <a:t>នៃការរៀបចំ</a:t>
            </a:r>
            <a:r>
              <a:rPr lang="km-KH" sz="2400" dirty="0">
                <a:solidFill>
                  <a:srgbClr val="0000CC"/>
                </a:solidFill>
                <a:latin typeface="Khmer OS Muol Light" panose="02000500000000020004" pitchFamily="2" charset="0"/>
                <a:ea typeface="Khmer OS Muol Light" panose="02000500000000020004" pitchFamily="2" charset="0"/>
                <a:cs typeface="Khmer OS Muol Light" panose="02000500000000020004" pitchFamily="2" charset="0"/>
              </a:rPr>
              <a:t>ផែនការប្រតិបត្តិប្រចាំឆ្នាំ២០២៣</a:t>
            </a:r>
            <a:endParaRPr lang="en-US" sz="2400" dirty="0">
              <a:solidFill>
                <a:srgbClr val="0000CC"/>
              </a:solidFill>
              <a:latin typeface="Khmer OS Muol Light" panose="02000500000000020004" pitchFamily="2" charset="0"/>
              <a:cs typeface="Khmer OS Muol Light" panose="02000500000000020004" pitchFamily="2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A8E343C-7E84-7B39-19BF-1D4BA01C6E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724871"/>
              </p:ext>
            </p:extLst>
          </p:nvPr>
        </p:nvGraphicFramePr>
        <p:xfrm>
          <a:off x="444410" y="1108710"/>
          <a:ext cx="11395166" cy="45589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25438">
                  <a:extLst>
                    <a:ext uri="{9D8B030D-6E8A-4147-A177-3AD203B41FA5}">
                      <a16:colId xmlns:a16="http://schemas.microsoft.com/office/drawing/2014/main" val="357593754"/>
                    </a:ext>
                  </a:extLst>
                </a:gridCol>
                <a:gridCol w="8969728">
                  <a:extLst>
                    <a:ext uri="{9D8B030D-6E8A-4147-A177-3AD203B41FA5}">
                      <a16:colId xmlns:a16="http://schemas.microsoft.com/office/drawing/2014/main" val="2660107444"/>
                    </a:ext>
                  </a:extLst>
                </a:gridCol>
              </a:tblGrid>
              <a:tr h="4821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m-KH" sz="200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កាលបរិច្ឆេទ</a:t>
                      </a:r>
                      <a:endParaRPr lang="en-GB" sz="200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សកម្មភាព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65615496"/>
                  </a:ext>
                </a:extLst>
              </a:tr>
              <a:tr h="9643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សប្ដាហ៍ទី ១ 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cs typeface="Khmer OS Siemreap" panose="02000500000000020004" pitchFamily="2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ខែតុលា ឆ្នាំ២០២២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សេចក្តីណែនាំស្តីពីការរៀបចំផែនការប្រតិបត្តិប្រចាំឆ្នាំ២០២៣ ដល់នាយកដ្ឋានជំនាញ 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cs typeface="Khmer OS Siemreap" panose="02000500000000020004" pitchFamily="2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អង្គភាព និងដៃគូអភិវឌ្ឍ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62925947"/>
                  </a:ext>
                </a:extLst>
              </a:tr>
              <a:tr h="9643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សប្ដាហ៍ទី ២ 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cs typeface="Khmer OS Siemreap" panose="02000500000000020004" pitchFamily="2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ខែវិច្ឆិកា ឆ្នាំ២០២២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នាយកដ្ឋាន ឬ អង្គភាពបញ្ជូនផែនការប្រតិបត្តិប្រចាំឆ្នាំ២០២៣ មកនាយកដ្ឋានផែនការ​ជាពីរភាសា </a:t>
                      </a:r>
                      <a:r>
                        <a:rPr lang="ca-ES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(</a:t>
                      </a: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ភាសាខ្មែរ និងភាសាអង់គ្លេស</a:t>
                      </a:r>
                      <a:r>
                        <a:rPr lang="ca-ES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)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34475043"/>
                  </a:ext>
                </a:extLst>
              </a:tr>
              <a:tr h="96439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សប្ដាហ៍ទី ៤ 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cs typeface="Khmer OS Siemreap" panose="02000500000000020004" pitchFamily="2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ខែវិច្ឆិកា ឆ្នាំ២០២២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km-KH" sz="2000" spc="-2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សេចក្តីព្រាងផែនការប្រតិបត្តិប្រចាំឆ្នាំ២០២៣ របស់ក្រសួងអប់រំ យុវជន និងកីឡា 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km-KH" sz="2000" spc="-2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(ថ្នាក់កណ្ដាល) និងផ្ដល់យោបល់បន្ថែម ពីអ្នកពាក់ព័ន្ធ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8637086"/>
                  </a:ext>
                </a:extLst>
              </a:tr>
              <a:tr h="118357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សប្តាហ៍ទី២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cs typeface="Khmer OS Siemreap" panose="02000500000000020004" pitchFamily="2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ខែធ្នូ ២០២២ 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សេចក្តីព្រាងចុងក្រោយ​ និងបញ្ចប់ផែនការប្រតិបត្តិប្រចាំឆ្នាំ២០២៣ របស់ក្រសួងអប់រំ</a:t>
                      </a:r>
                      <a:r>
                        <a:rPr lang="en-GB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 </a:t>
                      </a:r>
                      <a:r>
                        <a:rPr lang="km-KH" sz="2000" dirty="0">
                          <a:effectLst/>
                          <a:latin typeface="Khmer OS Siemreap" panose="02000500000000020004" pitchFamily="2" charset="0"/>
                          <a:cs typeface="Khmer OS Siemreap" panose="02000500000000020004" pitchFamily="2" charset="0"/>
                        </a:rPr>
                        <a:t>យុវជន និងកីឡា (ថ្នាក់កណ្ដាល)</a:t>
                      </a:r>
                      <a:endParaRPr lang="en-GB" sz="2000" dirty="0">
                        <a:effectLst/>
                        <a:latin typeface="Khmer OS Siemreap" panose="02000500000000020004" pitchFamily="2" charset="0"/>
                        <a:ea typeface="Times New Roman" panose="02020603050405020304" pitchFamily="18" charset="0"/>
                        <a:cs typeface="Khmer OS Siemreap" panose="02000500000000020004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38714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6162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2319</TotalTime>
  <Words>3157</Words>
  <Application>Microsoft Office PowerPoint</Application>
  <PresentationFormat>Widescreen</PresentationFormat>
  <Paragraphs>225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4" baseType="lpstr">
      <vt:lpstr>Arial</vt:lpstr>
      <vt:lpstr>Calibri</vt:lpstr>
      <vt:lpstr>Calibri Light</vt:lpstr>
      <vt:lpstr>Khmer OS</vt:lpstr>
      <vt:lpstr>Khmer OS Muol</vt:lpstr>
      <vt:lpstr>Khmer OS Muol Light</vt:lpstr>
      <vt:lpstr>Khmer OS Siemreap</vt:lpstr>
      <vt:lpstr>Khmer OS System</vt:lpstr>
      <vt:lpstr>Limon R1</vt:lpstr>
      <vt:lpstr>Limon S2</vt:lpstr>
      <vt:lpstr>Tahoma</vt:lpstr>
      <vt:lpstr>Times New Roman</vt:lpstr>
      <vt:lpstr>Wingdings</vt:lpstr>
      <vt:lpstr>Office Theme</vt:lpstr>
      <vt:lpstr>PowerPoint Presentation</vt:lpstr>
      <vt:lpstr>PowerPoint Presentation</vt:lpstr>
      <vt:lpstr>មាតិកា</vt:lpstr>
      <vt:lpstr>បុព្វបទ</vt:lpstr>
      <vt:lpstr>PowerPoint Presentation</vt:lpstr>
      <vt:lpstr>គោលការណ៍រៀបចំផែនការប្រតិបត្តិប្រចាំឆ្នាំ ២០២៣</vt:lpstr>
      <vt:lpstr>PowerPoint Presentation</vt:lpstr>
      <vt:lpstr>PowerPoint Presentation</vt:lpstr>
      <vt:lpstr>កាលបរិច្ឆេទនៃការរៀបចំផែនការប្រតិបត្តិប្រចាំឆ្នាំ២០២៣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ឧ. ផែនការប្រតិបត្តិប្រចាំឆ្នាំ ២០២៣ របស់នាយកដ្ឋាន ឬអង្គភាព...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សូមគោរពអរគុណ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VIRAK_BOTH</dc:creator>
  <cp:lastModifiedBy>Sieng Virak</cp:lastModifiedBy>
  <cp:revision>157</cp:revision>
  <dcterms:created xsi:type="dcterms:W3CDTF">2021-11-09T08:29:47Z</dcterms:created>
  <dcterms:modified xsi:type="dcterms:W3CDTF">2022-10-12T04:46:15Z</dcterms:modified>
</cp:coreProperties>
</file>

<file path=docProps/thumbnail.jpeg>
</file>